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9"/>
  </p:notesMasterIdLst>
  <p:sldIdLst>
    <p:sldId id="257" r:id="rId6"/>
    <p:sldId id="274" r:id="rId7"/>
    <p:sldId id="271" r:id="rId8"/>
    <p:sldId id="272" r:id="rId9"/>
    <p:sldId id="259" r:id="rId10"/>
    <p:sldId id="260" r:id="rId11"/>
    <p:sldId id="273" r:id="rId12"/>
    <p:sldId id="268" r:id="rId13"/>
    <p:sldId id="269" r:id="rId14"/>
    <p:sldId id="264" r:id="rId15"/>
    <p:sldId id="277" r:id="rId16"/>
    <p:sldId id="276" r:id="rId17"/>
    <p:sldId id="275"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4" autoAdjust="0"/>
    <p:restoredTop sz="94660"/>
  </p:normalViewPr>
  <p:slideViewPr>
    <p:cSldViewPr snapToGrid="0">
      <p:cViewPr varScale="1">
        <p:scale>
          <a:sx n="99" d="100"/>
          <a:sy n="99" d="100"/>
        </p:scale>
        <p:origin x="102" y="3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9BF649-CD9E-436B-AE96-527888CF214A}" type="datetimeFigureOut">
              <a:rPr lang="en-GB" smtClean="0"/>
              <a:t>30/01/2025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8C3F30-7498-4973-81AE-FB026B932F1C}" type="slidenum">
              <a:rPr lang="en-GB" smtClean="0"/>
              <a:t>‹#›</a:t>
            </a:fld>
            <a:endParaRPr lang="en-GB"/>
          </a:p>
        </p:txBody>
      </p:sp>
    </p:spTree>
    <p:extLst>
      <p:ext uri="{BB962C8B-B14F-4D97-AF65-F5344CB8AC3E}">
        <p14:creationId xmlns:p14="http://schemas.microsoft.com/office/powerpoint/2010/main" val="2828125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Welcome to the second video</a:t>
            </a:r>
            <a:r>
              <a:rPr lang="en-GB" baseline="0" dirty="0"/>
              <a:t> on the Y9 option process. </a:t>
            </a:r>
          </a:p>
          <a:p>
            <a:endParaRPr lang="en-GB" baseline="0" dirty="0"/>
          </a:p>
          <a:p>
            <a:r>
              <a:rPr lang="en-GB" baseline="0" dirty="0"/>
              <a:t>The aim of this video is to guide you through the KS4 curriculum emphasising what subjects your child  will have to continue studying as well as what subjects they will have a choice in taking.</a:t>
            </a:r>
            <a:endParaRPr lang="en-GB" dirty="0"/>
          </a:p>
        </p:txBody>
      </p:sp>
      <p:sp>
        <p:nvSpPr>
          <p:cNvPr id="4" name="Slide Number Placeholder 3"/>
          <p:cNvSpPr>
            <a:spLocks noGrp="1"/>
          </p:cNvSpPr>
          <p:nvPr>
            <p:ph type="sldNum" sz="quarter" idx="10"/>
          </p:nvPr>
        </p:nvSpPr>
        <p:spPr/>
        <p:txBody>
          <a:bodyPr/>
          <a:lstStyle/>
          <a:p>
            <a:fld id="{8439013C-E801-483A-84A8-DB342A17D5DC}" type="slidenum">
              <a:rPr lang="en-GB" smtClean="0"/>
              <a:t>1</a:t>
            </a:fld>
            <a:endParaRPr lang="en-GB"/>
          </a:p>
        </p:txBody>
      </p:sp>
    </p:spTree>
    <p:extLst>
      <p:ext uri="{BB962C8B-B14F-4D97-AF65-F5344CB8AC3E}">
        <p14:creationId xmlns:p14="http://schemas.microsoft.com/office/powerpoint/2010/main" val="651182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Four years</a:t>
            </a:r>
            <a:r>
              <a:rPr lang="en-GB" baseline="0" dirty="0"/>
              <a:t> ago, KS4) went through significant reform. The content, assessment methods and the way that individual subjects are graded all changed with the aim of making level 2 qualifications (GCSEs and equivalents) more robust. As a school we have been delivering these new style qualifications for over 4 years now – we are confident in how we do this and many of the changes we have made in the KS3 your son or daughter have been following will have adequately prepared them to take on the challenge of Years 10&amp;11. </a:t>
            </a:r>
            <a:endParaRPr lang="en-GB" dirty="0"/>
          </a:p>
        </p:txBody>
      </p:sp>
      <p:sp>
        <p:nvSpPr>
          <p:cNvPr id="4" name="Slide Number Placeholder 3"/>
          <p:cNvSpPr>
            <a:spLocks noGrp="1"/>
          </p:cNvSpPr>
          <p:nvPr>
            <p:ph type="sldNum" sz="quarter" idx="10"/>
          </p:nvPr>
        </p:nvSpPr>
        <p:spPr/>
        <p:txBody>
          <a:bodyPr/>
          <a:lstStyle/>
          <a:p>
            <a:fld id="{8439013C-E801-483A-84A8-DB342A17D5DC}" type="slidenum">
              <a:rPr lang="en-GB" smtClean="0"/>
              <a:t>3</a:t>
            </a:fld>
            <a:endParaRPr lang="en-GB"/>
          </a:p>
        </p:txBody>
      </p:sp>
    </p:spTree>
    <p:extLst>
      <p:ext uri="{BB962C8B-B14F-4D97-AF65-F5344CB8AC3E}">
        <p14:creationId xmlns:p14="http://schemas.microsoft.com/office/powerpoint/2010/main" val="1002065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For the first time in your child's education, they have some choice in what subjects they want  to study, however there are certain subjects that they have to continue to Year 11 – we call this our core curriculum. Maths, English language, English Literature and Science. </a:t>
            </a:r>
          </a:p>
          <a:p>
            <a:endParaRPr lang="en-GB" baseline="0" dirty="0"/>
          </a:p>
          <a:p>
            <a:r>
              <a:rPr lang="en-GB" baseline="0" dirty="0"/>
              <a:t>It’s worth highlighting that English Lang and English Lit are two separate subjects where a grade for each one will be awarded</a:t>
            </a:r>
          </a:p>
          <a:p>
            <a:endParaRPr lang="en-GB" baseline="0" dirty="0"/>
          </a:p>
          <a:p>
            <a:r>
              <a:rPr lang="en-GB" baseline="0" dirty="0"/>
              <a:t>We make the decision on whether your child will take double or triple science on the basis of what would be suitable for them. Which ever course they take will allow them entry to science based qualifications in our sixth form as well as other Post-16 providers providing they meet any entry requirements.</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In addition we also expect that students continue with their  modern foreign language to GCSE. If your son/daughter is currently taking two languages they choose which one they would like to take for GCSE or they can take both. If they choose to take both then the second language would count as one of their option subjects which I’ll explain about in the next slide. We recognise that it might not be in every students best interest to continue with a language and if this is the case we will contact you and your child will choose an additional option subject in lieu of this. </a:t>
            </a:r>
          </a:p>
          <a:p>
            <a:endParaRPr lang="en-GB" baseline="0" dirty="0"/>
          </a:p>
          <a:p>
            <a:r>
              <a:rPr lang="en-GB" baseline="0" dirty="0"/>
              <a:t>In addition to these subjects we also ask students to choose either </a:t>
            </a:r>
            <a:r>
              <a:rPr lang="en-GB" baseline="0" dirty="0" err="1"/>
              <a:t>geog</a:t>
            </a:r>
            <a:r>
              <a:rPr lang="en-GB" baseline="0" dirty="0"/>
              <a:t> or hist. Students can, if they want, choose both of these subjects with the other as one of their option subjects.</a:t>
            </a:r>
          </a:p>
          <a:p>
            <a:endParaRPr lang="en-GB" baseline="0" dirty="0"/>
          </a:p>
          <a:p>
            <a:r>
              <a:rPr lang="en-GB" baseline="0" dirty="0"/>
              <a:t>Our core curriculum is designed to develop students knowledge and skills which will help them in the next stages of their education  or training.</a:t>
            </a:r>
          </a:p>
          <a:p>
            <a:endParaRPr lang="en-GB" baseline="0" dirty="0"/>
          </a:p>
          <a:p>
            <a:r>
              <a:rPr lang="en-GB" baseline="0" dirty="0"/>
              <a:t> </a:t>
            </a:r>
          </a:p>
        </p:txBody>
      </p:sp>
      <p:sp>
        <p:nvSpPr>
          <p:cNvPr id="4" name="Slide Number Placeholder 3"/>
          <p:cNvSpPr>
            <a:spLocks noGrp="1"/>
          </p:cNvSpPr>
          <p:nvPr>
            <p:ph type="sldNum" sz="quarter" idx="10"/>
          </p:nvPr>
        </p:nvSpPr>
        <p:spPr/>
        <p:txBody>
          <a:bodyPr/>
          <a:lstStyle/>
          <a:p>
            <a:fld id="{8439013C-E801-483A-84A8-DB342A17D5DC}" type="slidenum">
              <a:rPr lang="en-GB" smtClean="0"/>
              <a:t>4</a:t>
            </a:fld>
            <a:endParaRPr lang="en-GB"/>
          </a:p>
        </p:txBody>
      </p:sp>
    </p:spTree>
    <p:extLst>
      <p:ext uri="{BB962C8B-B14F-4D97-AF65-F5344CB8AC3E}">
        <p14:creationId xmlns:p14="http://schemas.microsoft.com/office/powerpoint/2010/main" val="756487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a:t>
            </a:r>
            <a:r>
              <a:rPr lang="en-GB" baseline="0" dirty="0"/>
              <a:t> mentioned earlier your child does get an element of choice over which subjects they want to study in Ys10 and 11 – we call this our options curriculum where most students will have to choose two of the following subjects</a:t>
            </a:r>
          </a:p>
          <a:p>
            <a:endParaRPr lang="en-GB" baseline="0" dirty="0"/>
          </a:p>
          <a:p>
            <a:r>
              <a:rPr lang="en-GB" baseline="0" dirty="0"/>
              <a:t>Many of these subjects will be familiar to you and your child because they currently study them. However, you’ll also notice that there are some subjects we offer which they won’t have studied before because we don’t teach them at KS3. We will look later at how students can find out about this courses and their suitability for them. </a:t>
            </a:r>
          </a:p>
          <a:p>
            <a:endParaRPr lang="en-GB" baseline="0" dirty="0"/>
          </a:p>
          <a:p>
            <a:r>
              <a:rPr lang="en-GB" baseline="0" dirty="0"/>
              <a:t>We would like to be able to guarantee students all of their choices but this might not always be possible due to group sizes or time tabling restrictions. This is why we ask students to make their choices in order of preference. This is really important because if we cannot give a student their first choice we use order of preference to allocate places. For the same reason we also ask you child to choose two reserve subjects which we also ask are made in order of preference. Should your child not be able to be given their first preferences of subject, we will automatically allocate them their first reserve. So clearly reserve choices are important too – your child has to be prepared to take them if they have to For reassurance the vast majority of students do get their first choices (98% last year). </a:t>
            </a:r>
          </a:p>
          <a:p>
            <a:endParaRPr lang="en-GB" baseline="0" dirty="0"/>
          </a:p>
          <a:p>
            <a:r>
              <a:rPr lang="en-GB" baseline="0" dirty="0"/>
              <a:t>All the subjects on this list lead to GCSE qualifications with the exception of those in red. These lead to different qualifications but are equivalent to GCSE level – we call them vocational subject which I will explain in a bit more detail in the next slide</a:t>
            </a:r>
          </a:p>
          <a:p>
            <a:endParaRPr lang="en-GB" baseline="0" dirty="0"/>
          </a:p>
          <a:p>
            <a:r>
              <a:rPr lang="en-GB" baseline="0" dirty="0"/>
              <a:t>Computer science is the only subject with a entry restriction. Because of the significant level of maths input needed for this course we ask students be in maths set 1-3.</a:t>
            </a:r>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8439013C-E801-483A-84A8-DB342A17D5DC}" type="slidenum">
              <a:rPr lang="en-GB" smtClean="0"/>
              <a:t>5</a:t>
            </a:fld>
            <a:endParaRPr lang="en-GB"/>
          </a:p>
        </p:txBody>
      </p:sp>
    </p:spTree>
    <p:extLst>
      <p:ext uri="{BB962C8B-B14F-4D97-AF65-F5344CB8AC3E}">
        <p14:creationId xmlns:p14="http://schemas.microsoft.com/office/powerpoint/2010/main" val="2704975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61A1957-C2AF-4CD3-8C31-A16CB2EB8A29}" type="slidenum">
              <a:rPr lang="en-GB" smtClean="0"/>
              <a:t>6</a:t>
            </a:fld>
            <a:endParaRPr lang="en-GB"/>
          </a:p>
        </p:txBody>
      </p:sp>
    </p:spTree>
    <p:extLst>
      <p:ext uri="{BB962C8B-B14F-4D97-AF65-F5344CB8AC3E}">
        <p14:creationId xmlns:p14="http://schemas.microsoft.com/office/powerpoint/2010/main" val="57442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266" name="Google Shape;1196;p121:notes"/>
          <p:cNvSpPr>
            <a:spLocks noGrp="1"/>
          </p:cNvSpPr>
          <p:nvPr>
            <p:ph type="body" idx="1"/>
          </p:nvPr>
        </p:nvSpPr>
        <p:spPr>
          <a:xfrm>
            <a:off x="685800" y="4400550"/>
            <a:ext cx="5486400"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p>
            <a:pPr>
              <a:spcBef>
                <a:spcPct val="0"/>
              </a:spcBef>
            </a:pPr>
            <a:endParaRPr lang="en-US" altLang="en-US">
              <a:latin typeface="Arial" panose="020B0604020202020204" pitchFamily="34" charset="0"/>
            </a:endParaRPr>
          </a:p>
        </p:txBody>
      </p:sp>
      <p:sp>
        <p:nvSpPr>
          <p:cNvPr id="11267" name="Google Shape;1197;p121:notes"/>
          <p:cNvSpPr>
            <a:spLocks noGrp="1" noRot="1" noChangeAspect="1" noTextEdit="1"/>
          </p:cNvSpPr>
          <p:nvPr>
            <p:ph type="sldImg" idx="2"/>
          </p:nvPr>
        </p:nvSpPr>
        <p:spPr>
          <a:xfrm>
            <a:off x="1371600" y="1143000"/>
            <a:ext cx="4114800" cy="3086100"/>
          </a:xfrm>
          <a:custGeom>
            <a:avLst/>
            <a:gdLst>
              <a:gd name="T0" fmla="*/ 0 w 120000"/>
              <a:gd name="T1" fmla="*/ 0 h 120000"/>
              <a:gd name="T2" fmla="*/ 4114800 w 120000"/>
              <a:gd name="T3" fmla="*/ 0 h 120000"/>
              <a:gd name="T4" fmla="*/ 4114800 w 120000"/>
              <a:gd name="T5" fmla="*/ 3086100 h 120000"/>
              <a:gd name="T6" fmla="*/ 0 w 120000"/>
              <a:gd name="T7" fmla="*/ 3086100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a:round/>
          </a:ln>
        </p:spPr>
      </p:sp>
    </p:spTree>
    <p:extLst>
      <p:ext uri="{BB962C8B-B14F-4D97-AF65-F5344CB8AC3E}">
        <p14:creationId xmlns:p14="http://schemas.microsoft.com/office/powerpoint/2010/main" val="2585667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1B41E87-BE60-4E14-9144-46D23DC9D657}" type="datetimeFigureOut">
              <a:rPr lang="en-GB" smtClean="0"/>
              <a:t>30/01/2025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9922403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B41E87-BE60-4E14-9144-46D23DC9D657}" type="datetimeFigureOut">
              <a:rPr lang="en-GB" smtClean="0"/>
              <a:t>30/01/2025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611687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B41E87-BE60-4E14-9144-46D23DC9D657}" type="datetimeFigureOut">
              <a:rPr lang="en-GB" smtClean="0"/>
              <a:t>30/01/2025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1876066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1B41E87-BE60-4E14-9144-46D23DC9D657}" type="datetimeFigureOut">
              <a:rPr lang="en-GB" smtClean="0"/>
              <a:t>30/01/2025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2685600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1B41E87-BE60-4E14-9144-46D23DC9D657}" type="datetimeFigureOut">
              <a:rPr lang="en-GB" smtClean="0"/>
              <a:t>30/01/2025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982373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1B41E87-BE60-4E14-9144-46D23DC9D657}" type="datetimeFigureOut">
              <a:rPr lang="en-GB" smtClean="0"/>
              <a:t>30/01/2025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3311586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B41E87-BE60-4E14-9144-46D23DC9D657}" type="datetimeFigureOut">
              <a:rPr lang="en-GB" smtClean="0"/>
              <a:t>30/01/2025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3011901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B41E87-BE60-4E14-9144-46D23DC9D657}" type="datetimeFigureOut">
              <a:rPr lang="en-GB" smtClean="0"/>
              <a:t>30/01/2025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3955850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B41E87-BE60-4E14-9144-46D23DC9D657}" type="datetimeFigureOut">
              <a:rPr lang="en-GB" smtClean="0"/>
              <a:t>30/01/2025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3747761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B41E87-BE60-4E14-9144-46D23DC9D657}" type="datetimeFigureOut">
              <a:rPr lang="en-GB" smtClean="0"/>
              <a:t>30/01/2025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3483842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1B41E87-BE60-4E14-9144-46D23DC9D657}" type="datetimeFigureOut">
              <a:rPr lang="en-GB" smtClean="0"/>
              <a:t>30/01/2025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2DEF04-58A2-4926-A448-1819F6372DD2}" type="slidenum">
              <a:rPr lang="en-GB" smtClean="0"/>
              <a:t>‹#›</a:t>
            </a:fld>
            <a:endParaRPr lang="en-GB"/>
          </a:p>
        </p:txBody>
      </p:sp>
    </p:spTree>
    <p:extLst>
      <p:ext uri="{BB962C8B-B14F-4D97-AF65-F5344CB8AC3E}">
        <p14:creationId xmlns:p14="http://schemas.microsoft.com/office/powerpoint/2010/main" val="711005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83090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65507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0" y="0"/>
            <a:ext cx="0" cy="0"/>
          </a:xfrm>
        </p:spPr>
        <p:txBody>
          <a:bodyPr/>
          <a:lstStyle>
            <a:lvl1pPr>
              <a:defRPr/>
            </a:lvl1pPr>
          </a:lstStyle>
          <a:p>
            <a:pPr>
              <a:defRPr/>
            </a:pPr>
            <a:fld id="{BEF6F64B-62D0-4F03-BFA4-176C50DEF822}" type="datetimeFigureOut">
              <a:rPr lang="en-US"/>
              <a:pPr>
                <a:defRPr/>
              </a:pPr>
              <a:t>1/30/2025</a:t>
            </a:fld>
            <a:endParaRPr lang="en-US"/>
          </a:p>
        </p:txBody>
      </p:sp>
      <p:sp>
        <p:nvSpPr>
          <p:cNvPr id="5" name="Footer Placeholder 4"/>
          <p:cNvSpPr>
            <a:spLocks noGrp="1"/>
          </p:cNvSpPr>
          <p:nvPr>
            <p:ph type="ftr" sz="quarter" idx="11"/>
          </p:nvPr>
        </p:nvSpPr>
        <p:spPr>
          <a:xfrm>
            <a:off x="0" y="0"/>
            <a:ext cx="0" cy="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0" y="0"/>
            <a:ext cx="0" cy="0"/>
          </a:xfrm>
        </p:spPr>
        <p:txBody>
          <a:bodyPr/>
          <a:lstStyle>
            <a:lvl1pPr>
              <a:defRPr/>
            </a:lvl1pPr>
          </a:lstStyle>
          <a:p>
            <a:pPr>
              <a:defRPr/>
            </a:pPr>
            <a:fld id="{BD68AD3E-DF12-4C15-A38A-19C3C709973D}" type="slidenum">
              <a:rPr lang="en-US"/>
              <a:pPr>
                <a:defRPr/>
              </a:pPr>
              <a:t>‹#›</a:t>
            </a:fld>
            <a:endParaRPr lang="en-US"/>
          </a:p>
        </p:txBody>
      </p:sp>
    </p:spTree>
    <p:extLst>
      <p:ext uri="{BB962C8B-B14F-4D97-AF65-F5344CB8AC3E}">
        <p14:creationId xmlns:p14="http://schemas.microsoft.com/office/powerpoint/2010/main" val="32267454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1_Title Slide">
    <p:spTree>
      <p:nvGrpSpPr>
        <p:cNvPr id="1" name="Shape 18"/>
        <p:cNvGrpSpPr/>
        <p:nvPr/>
      </p:nvGrpSpPr>
      <p:grpSpPr>
        <a:xfrm>
          <a:off x="0" y="0"/>
          <a:ext cx="0" cy="0"/>
          <a:chOff x="0" y="0"/>
          <a:chExt cx="0" cy="0"/>
        </a:xfrm>
      </p:grpSpPr>
      <p:sp>
        <p:nvSpPr>
          <p:cNvPr id="19" name="Google Shape;19;p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6000"/>
              <a:buFont typeface="Calibri"/>
              <a:buNone/>
              <a:defRPr sz="45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350"/>
            </a:lvl2pPr>
            <a:lvl3pPr lvl="2">
              <a:spcBef>
                <a:spcPts val="0"/>
              </a:spcBef>
              <a:spcAft>
                <a:spcPts val="0"/>
              </a:spcAft>
              <a:buSzPts val="1400"/>
              <a:buNone/>
              <a:defRPr sz="1350"/>
            </a:lvl3pPr>
            <a:lvl4pPr lvl="3">
              <a:spcBef>
                <a:spcPts val="0"/>
              </a:spcBef>
              <a:spcAft>
                <a:spcPts val="0"/>
              </a:spcAft>
              <a:buSzPts val="1400"/>
              <a:buNone/>
              <a:defRPr sz="1350"/>
            </a:lvl4pPr>
            <a:lvl5pPr lvl="4">
              <a:spcBef>
                <a:spcPts val="0"/>
              </a:spcBef>
              <a:spcAft>
                <a:spcPts val="0"/>
              </a:spcAft>
              <a:buSzPts val="1400"/>
              <a:buNone/>
              <a:defRPr sz="1350"/>
            </a:lvl5pPr>
            <a:lvl6pPr lvl="5">
              <a:spcBef>
                <a:spcPts val="0"/>
              </a:spcBef>
              <a:spcAft>
                <a:spcPts val="0"/>
              </a:spcAft>
              <a:buSzPts val="1400"/>
              <a:buNone/>
              <a:defRPr sz="1350"/>
            </a:lvl6pPr>
            <a:lvl7pPr lvl="6">
              <a:spcBef>
                <a:spcPts val="0"/>
              </a:spcBef>
              <a:spcAft>
                <a:spcPts val="0"/>
              </a:spcAft>
              <a:buSzPts val="1400"/>
              <a:buNone/>
              <a:defRPr sz="1350"/>
            </a:lvl7pPr>
            <a:lvl8pPr lvl="7">
              <a:spcBef>
                <a:spcPts val="0"/>
              </a:spcBef>
              <a:spcAft>
                <a:spcPts val="0"/>
              </a:spcAft>
              <a:buSzPts val="1400"/>
              <a:buNone/>
              <a:defRPr sz="1350"/>
            </a:lvl8pPr>
            <a:lvl9pPr lvl="8">
              <a:spcBef>
                <a:spcPts val="0"/>
              </a:spcBef>
              <a:spcAft>
                <a:spcPts val="0"/>
              </a:spcAft>
              <a:buSzPts val="1400"/>
              <a:buNone/>
              <a:defRPr sz="1350"/>
            </a:lvl9pPr>
          </a:lstStyle>
          <a:p>
            <a:endParaRPr/>
          </a:p>
        </p:txBody>
      </p:sp>
      <p:sp>
        <p:nvSpPr>
          <p:cNvPr id="20" name="Google Shape;20;p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lstStyle>
            <a:lvl1pPr marR="0" lvl="0" algn="ctr" rtl="0">
              <a:lnSpc>
                <a:spcPct val="90000"/>
              </a:lnSpc>
              <a:spcBef>
                <a:spcPts val="750"/>
              </a:spcBef>
              <a:spcAft>
                <a:spcPts val="0"/>
              </a:spcAft>
              <a:buClr>
                <a:schemeClr val="dk1"/>
              </a:buClr>
              <a:buSzPts val="2400"/>
              <a:buFont typeface="Arial"/>
              <a:buNone/>
              <a:defRPr sz="1800" b="0" i="0" u="none" strike="noStrike" cap="none">
                <a:solidFill>
                  <a:schemeClr val="dk1"/>
                </a:solidFill>
                <a:latin typeface="Calibri"/>
                <a:ea typeface="Calibri"/>
                <a:cs typeface="Calibri"/>
                <a:sym typeface="Calibri"/>
              </a:defRPr>
            </a:lvl1pPr>
            <a:lvl2pPr marR="0" lvl="1" algn="ctr" rtl="0">
              <a:lnSpc>
                <a:spcPct val="90000"/>
              </a:lnSpc>
              <a:spcBef>
                <a:spcPts val="375"/>
              </a:spcBef>
              <a:spcAft>
                <a:spcPts val="0"/>
              </a:spcAft>
              <a:buClr>
                <a:schemeClr val="dk1"/>
              </a:buClr>
              <a:buSzPts val="2000"/>
              <a:buFont typeface="Arial"/>
              <a:buNone/>
              <a:defRPr sz="1500" b="0" i="0" u="none" strike="noStrike" cap="none">
                <a:solidFill>
                  <a:schemeClr val="dk1"/>
                </a:solidFill>
                <a:latin typeface="Calibri"/>
                <a:ea typeface="Calibri"/>
                <a:cs typeface="Calibri"/>
                <a:sym typeface="Calibri"/>
              </a:defRPr>
            </a:lvl2pPr>
            <a:lvl3pPr marR="0" lvl="2" algn="ctr" rtl="0">
              <a:lnSpc>
                <a:spcPct val="90000"/>
              </a:lnSpc>
              <a:spcBef>
                <a:spcPts val="375"/>
              </a:spcBef>
              <a:spcAft>
                <a:spcPts val="0"/>
              </a:spcAft>
              <a:buClr>
                <a:schemeClr val="dk1"/>
              </a:buClr>
              <a:buSzPts val="1800"/>
              <a:buFont typeface="Arial"/>
              <a:buNone/>
              <a:defRPr sz="1350" b="0" i="0" u="none" strike="noStrike" cap="none">
                <a:solidFill>
                  <a:schemeClr val="dk1"/>
                </a:solidFill>
                <a:latin typeface="Calibri"/>
                <a:ea typeface="Calibri"/>
                <a:cs typeface="Calibri"/>
                <a:sym typeface="Calibri"/>
              </a:defRPr>
            </a:lvl3pPr>
            <a:lvl4pPr marR="0" lvl="3"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4pPr>
            <a:lvl5pPr marR="0" lvl="4"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5pPr>
            <a:lvl6pPr marR="0" lvl="5"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6pPr>
            <a:lvl7pPr marR="0" lvl="6"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7pPr>
            <a:lvl8pPr marR="0" lvl="7"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8pPr>
            <a:lvl9pPr marR="0" lvl="8" algn="ctr" rtl="0">
              <a:lnSpc>
                <a:spcPct val="90000"/>
              </a:lnSpc>
              <a:spcBef>
                <a:spcPts val="375"/>
              </a:spcBef>
              <a:spcAft>
                <a:spcPts val="0"/>
              </a:spcAft>
              <a:buClr>
                <a:schemeClr val="dk1"/>
              </a:buClr>
              <a:buSzPts val="16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4" name="Google Shape;21;p3"/>
          <p:cNvSpPr txBox="1">
            <a:spLocks noGrp="1"/>
          </p:cNvSpPr>
          <p:nvPr>
            <p:ph type="dt" idx="10"/>
          </p:nvPr>
        </p:nvSpPr>
        <p:spPr>
          <a:xfrm>
            <a:off x="838200" y="6356351"/>
            <a:ext cx="2743200" cy="365125"/>
          </a:xfrm>
          <a:prstGeom prst="rect">
            <a:avLst/>
          </a:prstGeom>
        </p:spPr>
        <p:txBody>
          <a:bodyPr spcFirstLastPara="1" wrap="square" lIns="91425" tIns="45700" rIns="91425" bIns="45700" anchor="ctr" anchorCtr="0"/>
          <a:lstStyle>
            <a:lvl1pPr marR="0" lvl="0" algn="l" rtl="0">
              <a:spcBef>
                <a:spcPts val="0"/>
              </a:spcBef>
              <a:spcAft>
                <a:spcPts val="0"/>
              </a:spcAft>
              <a:buSzPts val="1400"/>
              <a:buNone/>
              <a:defRPr sz="900">
                <a:solidFill>
                  <a:srgbClr val="888888"/>
                </a:solidFill>
                <a:latin typeface="Calibri"/>
                <a:ea typeface="Calibri"/>
                <a:cs typeface="Calibri"/>
                <a:sym typeface="Calibri"/>
              </a:defRPr>
            </a:lvl1pPr>
            <a:lvl2pPr marR="0" lvl="1"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pPr>
              <a:defRPr/>
            </a:pPr>
            <a:endParaRPr/>
          </a:p>
        </p:txBody>
      </p:sp>
      <p:sp>
        <p:nvSpPr>
          <p:cNvPr id="5" name="Google Shape;22;p3"/>
          <p:cNvSpPr txBox="1">
            <a:spLocks noGrp="1"/>
          </p:cNvSpPr>
          <p:nvPr>
            <p:ph type="ftr" idx="11"/>
          </p:nvPr>
        </p:nvSpPr>
        <p:spPr>
          <a:xfrm>
            <a:off x="4038600" y="6356351"/>
            <a:ext cx="4114800" cy="365125"/>
          </a:xfrm>
          <a:prstGeom prst="rect">
            <a:avLst/>
          </a:prstGeom>
        </p:spPr>
        <p:txBody>
          <a:bodyPr spcFirstLastPara="1" wrap="square" lIns="91425" tIns="45700" rIns="91425" bIns="45700" anchor="ctr" anchorCtr="0"/>
          <a:lstStyle>
            <a:lvl1pPr marR="0" lvl="0" algn="ctr" rtl="0">
              <a:spcBef>
                <a:spcPts val="0"/>
              </a:spcBef>
              <a:spcAft>
                <a:spcPts val="0"/>
              </a:spcAft>
              <a:buSzPts val="1400"/>
              <a:buNone/>
              <a:defRPr sz="900">
                <a:solidFill>
                  <a:srgbClr val="888888"/>
                </a:solidFill>
                <a:latin typeface="Calibri"/>
                <a:ea typeface="Calibri"/>
                <a:cs typeface="Calibri"/>
                <a:sym typeface="Calibri"/>
              </a:defRPr>
            </a:lvl1pPr>
            <a:lvl2pPr marR="0" lvl="1"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350" b="0" i="0" u="none" strike="noStrike" cap="none">
                <a:solidFill>
                  <a:schemeClr val="dk1"/>
                </a:solidFill>
                <a:latin typeface="Calibri"/>
                <a:ea typeface="Calibri"/>
                <a:cs typeface="Calibri"/>
                <a:sym typeface="Calibri"/>
              </a:defRPr>
            </a:lvl9pPr>
          </a:lstStyle>
          <a:p>
            <a:pPr>
              <a:defRPr/>
            </a:pPr>
            <a:endParaRPr/>
          </a:p>
        </p:txBody>
      </p:sp>
      <p:sp>
        <p:nvSpPr>
          <p:cNvPr id="6" name="Google Shape;23;p3"/>
          <p:cNvSpPr txBox="1">
            <a:spLocks noGrp="1"/>
          </p:cNvSpPr>
          <p:nvPr>
            <p:ph type="sldNum" idx="12"/>
          </p:nvPr>
        </p:nvSpPr>
        <p:spPr>
          <a:xfrm>
            <a:off x="8610600" y="6356351"/>
            <a:ext cx="2743200" cy="365125"/>
          </a:xfrm>
          <a:prstGeom prst="rect">
            <a:avLst/>
          </a:prstGeom>
        </p:spPr>
        <p:txBody>
          <a:bodyPr spcFirstLastPara="1" wrap="square" lIns="91425" tIns="45700" rIns="91425" bIns="45700" anchor="ctr" anchorCtr="0">
            <a:noAutofit/>
          </a:bodyPr>
          <a:lstStyle>
            <a:lvl1pPr marL="0" marR="0" lvl="0" indent="0" algn="r" rtl="0">
              <a:spcBef>
                <a:spcPts val="0"/>
              </a:spcBef>
              <a:spcAft>
                <a:spcPts val="0"/>
              </a:spcAft>
              <a:buNone/>
              <a:defRPr sz="900">
                <a:solidFill>
                  <a:srgbClr val="888888"/>
                </a:solidFill>
                <a:latin typeface="Calibri"/>
                <a:ea typeface="Calibri"/>
                <a:cs typeface="Calibri"/>
                <a:sym typeface="Calibri"/>
              </a:defRPr>
            </a:lvl1pPr>
            <a:lvl2pPr marL="0" marR="0" lvl="1" indent="0" algn="r" rtl="0">
              <a:spcBef>
                <a:spcPts val="0"/>
              </a:spcBef>
              <a:buNone/>
              <a:defRPr sz="900">
                <a:solidFill>
                  <a:srgbClr val="888888"/>
                </a:solidFill>
                <a:latin typeface="Calibri"/>
                <a:ea typeface="Calibri"/>
                <a:cs typeface="Calibri"/>
                <a:sym typeface="Calibri"/>
              </a:defRPr>
            </a:lvl2pPr>
            <a:lvl3pPr marL="0" marR="0" lvl="2" indent="0" algn="r" rtl="0">
              <a:spcBef>
                <a:spcPts val="0"/>
              </a:spcBef>
              <a:buNone/>
              <a:defRPr sz="900">
                <a:solidFill>
                  <a:srgbClr val="888888"/>
                </a:solidFill>
                <a:latin typeface="Calibri"/>
                <a:ea typeface="Calibri"/>
                <a:cs typeface="Calibri"/>
                <a:sym typeface="Calibri"/>
              </a:defRPr>
            </a:lvl3pPr>
            <a:lvl4pPr marL="0" marR="0" lvl="3" indent="0" algn="r" rtl="0">
              <a:spcBef>
                <a:spcPts val="0"/>
              </a:spcBef>
              <a:buNone/>
              <a:defRPr sz="900">
                <a:solidFill>
                  <a:srgbClr val="888888"/>
                </a:solidFill>
                <a:latin typeface="Calibri"/>
                <a:ea typeface="Calibri"/>
                <a:cs typeface="Calibri"/>
                <a:sym typeface="Calibri"/>
              </a:defRPr>
            </a:lvl4pPr>
            <a:lvl5pPr marL="0" marR="0" lvl="4" indent="0" algn="r" rtl="0">
              <a:spcBef>
                <a:spcPts val="0"/>
              </a:spcBef>
              <a:buNone/>
              <a:defRPr sz="900">
                <a:solidFill>
                  <a:srgbClr val="888888"/>
                </a:solidFill>
                <a:latin typeface="Calibri"/>
                <a:ea typeface="Calibri"/>
                <a:cs typeface="Calibri"/>
                <a:sym typeface="Calibri"/>
              </a:defRPr>
            </a:lvl5pPr>
            <a:lvl6pPr marL="0" marR="0" lvl="5" indent="0" algn="r" rtl="0">
              <a:spcBef>
                <a:spcPts val="0"/>
              </a:spcBef>
              <a:buNone/>
              <a:defRPr sz="900">
                <a:solidFill>
                  <a:srgbClr val="888888"/>
                </a:solidFill>
                <a:latin typeface="Calibri"/>
                <a:ea typeface="Calibri"/>
                <a:cs typeface="Calibri"/>
                <a:sym typeface="Calibri"/>
              </a:defRPr>
            </a:lvl6pPr>
            <a:lvl7pPr marL="0" marR="0" lvl="6" indent="0" algn="r" rtl="0">
              <a:spcBef>
                <a:spcPts val="0"/>
              </a:spcBef>
              <a:buNone/>
              <a:defRPr sz="900">
                <a:solidFill>
                  <a:srgbClr val="888888"/>
                </a:solidFill>
                <a:latin typeface="Calibri"/>
                <a:ea typeface="Calibri"/>
                <a:cs typeface="Calibri"/>
                <a:sym typeface="Calibri"/>
              </a:defRPr>
            </a:lvl7pPr>
            <a:lvl8pPr marL="0" marR="0" lvl="7" indent="0" algn="r" rtl="0">
              <a:spcBef>
                <a:spcPts val="0"/>
              </a:spcBef>
              <a:buNone/>
              <a:defRPr sz="900">
                <a:solidFill>
                  <a:srgbClr val="888888"/>
                </a:solidFill>
                <a:latin typeface="Calibri"/>
                <a:ea typeface="Calibri"/>
                <a:cs typeface="Calibri"/>
                <a:sym typeface="Calibri"/>
              </a:defRPr>
            </a:lvl8pPr>
            <a:lvl9pPr marL="0" marR="0" lvl="8" indent="0" algn="r" rtl="0">
              <a:spcBef>
                <a:spcPts val="0"/>
              </a:spcBef>
              <a:buNone/>
              <a:defRPr sz="900">
                <a:solidFill>
                  <a:srgbClr val="888888"/>
                </a:solidFill>
                <a:latin typeface="Calibri"/>
                <a:ea typeface="Calibri"/>
                <a:cs typeface="Calibri"/>
                <a:sym typeface="Calibri"/>
              </a:defRPr>
            </a:lvl9pPr>
          </a:lstStyle>
          <a:p>
            <a:pPr>
              <a:defRPr/>
            </a:pPr>
            <a:fld id="{7B9752D1-1377-4A01-B27D-FC0BBFB36572}" type="slidenum">
              <a:rPr lang="en-GB"/>
              <a:pPr>
                <a:defRPr/>
              </a:pPr>
              <a:t>‹#›</a:t>
            </a:fld>
            <a:endParaRPr lang="en-GB"/>
          </a:p>
        </p:txBody>
      </p:sp>
    </p:spTree>
    <p:extLst>
      <p:ext uri="{BB962C8B-B14F-4D97-AF65-F5344CB8AC3E}">
        <p14:creationId xmlns:p14="http://schemas.microsoft.com/office/powerpoint/2010/main" val="410879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image" Target="../media/image1.png"/><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B41E87-BE60-4E14-9144-46D23DC9D657}" type="datetimeFigureOut">
              <a:rPr lang="en-GB" smtClean="0"/>
              <a:t>30/01/2025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2DEF04-58A2-4926-A448-1819F6372DD2}" type="slidenum">
              <a:rPr lang="en-GB" smtClean="0"/>
              <a:t>‹#›</a:t>
            </a:fld>
            <a:endParaRPr lang="en-GB"/>
          </a:p>
        </p:txBody>
      </p:sp>
    </p:spTree>
    <p:extLst>
      <p:ext uri="{BB962C8B-B14F-4D97-AF65-F5344CB8AC3E}">
        <p14:creationId xmlns:p14="http://schemas.microsoft.com/office/powerpoint/2010/main" val="1811556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8"/>
          <p:cNvSpPr>
            <a:spLocks noChangeArrowheads="1"/>
          </p:cNvSpPr>
          <p:nvPr userDrawn="1"/>
        </p:nvSpPr>
        <p:spPr bwMode="auto">
          <a:xfrm>
            <a:off x="-25400" y="1"/>
            <a:ext cx="12192000" cy="188913"/>
          </a:xfrm>
          <a:prstGeom prst="rect">
            <a:avLst/>
          </a:prstGeom>
          <a:solidFill>
            <a:schemeClr val="accent6"/>
          </a:solidFill>
          <a:ln w="9525">
            <a:solidFill>
              <a:srgbClr val="FFFF00"/>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ltLang="en-US" sz="1800">
              <a:solidFill>
                <a:srgbClr val="C00000"/>
              </a:solidFill>
            </a:endParaRPr>
          </a:p>
        </p:txBody>
      </p:sp>
      <p:sp>
        <p:nvSpPr>
          <p:cNvPr id="9" name="Rectangle 8"/>
          <p:cNvSpPr>
            <a:spLocks noChangeArrowheads="1"/>
          </p:cNvSpPr>
          <p:nvPr userDrawn="1"/>
        </p:nvSpPr>
        <p:spPr bwMode="auto">
          <a:xfrm>
            <a:off x="-8467" y="6669088"/>
            <a:ext cx="12192000" cy="188912"/>
          </a:xfrm>
          <a:prstGeom prst="rect">
            <a:avLst/>
          </a:prstGeom>
          <a:solidFill>
            <a:schemeClr val="accent6"/>
          </a:solidFill>
          <a:ln w="9525">
            <a:solidFill>
              <a:srgbClr val="FFFF00"/>
            </a:solidFill>
            <a:miter lim="800000"/>
            <a:headEnd/>
            <a:tailEnd/>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ltLang="en-US" sz="1800">
              <a:solidFill>
                <a:srgbClr val="C00000"/>
              </a:solidFill>
            </a:endParaRPr>
          </a:p>
        </p:txBody>
      </p:sp>
      <p:pic>
        <p:nvPicPr>
          <p:cNvPr id="1028" name="Picture 3"/>
          <p:cNvPicPr>
            <a:picLocks noChangeAspect="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14300" y="-114300"/>
            <a:ext cx="1949451"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2284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r" rtl="0" eaLnBrk="0" fontAlgn="base" hangingPunct="0">
        <a:spcBef>
          <a:spcPct val="0"/>
        </a:spcBef>
        <a:spcAft>
          <a:spcPct val="0"/>
        </a:spcAft>
        <a:defRPr sz="4000">
          <a:solidFill>
            <a:srgbClr val="2D2D8A"/>
          </a:solidFill>
          <a:latin typeface="+mj-lt"/>
          <a:ea typeface="+mj-ea"/>
          <a:cs typeface="+mj-cs"/>
        </a:defRPr>
      </a:lvl1pPr>
      <a:lvl2pPr algn="r" rtl="0" eaLnBrk="0" fontAlgn="base" hangingPunct="0">
        <a:spcBef>
          <a:spcPct val="0"/>
        </a:spcBef>
        <a:spcAft>
          <a:spcPct val="0"/>
        </a:spcAft>
        <a:defRPr sz="4000">
          <a:solidFill>
            <a:srgbClr val="2D2D8A"/>
          </a:solidFill>
          <a:latin typeface="Arial" charset="0"/>
        </a:defRPr>
      </a:lvl2pPr>
      <a:lvl3pPr algn="r" rtl="0" eaLnBrk="0" fontAlgn="base" hangingPunct="0">
        <a:spcBef>
          <a:spcPct val="0"/>
        </a:spcBef>
        <a:spcAft>
          <a:spcPct val="0"/>
        </a:spcAft>
        <a:defRPr sz="4000">
          <a:solidFill>
            <a:srgbClr val="2D2D8A"/>
          </a:solidFill>
          <a:latin typeface="Arial" charset="0"/>
        </a:defRPr>
      </a:lvl3pPr>
      <a:lvl4pPr algn="r" rtl="0" eaLnBrk="0" fontAlgn="base" hangingPunct="0">
        <a:spcBef>
          <a:spcPct val="0"/>
        </a:spcBef>
        <a:spcAft>
          <a:spcPct val="0"/>
        </a:spcAft>
        <a:defRPr sz="4000">
          <a:solidFill>
            <a:srgbClr val="2D2D8A"/>
          </a:solidFill>
          <a:latin typeface="Arial" charset="0"/>
        </a:defRPr>
      </a:lvl4pPr>
      <a:lvl5pPr algn="r" rtl="0" eaLnBrk="0" fontAlgn="base" hangingPunct="0">
        <a:spcBef>
          <a:spcPct val="0"/>
        </a:spcBef>
        <a:spcAft>
          <a:spcPct val="0"/>
        </a:spcAft>
        <a:defRPr sz="4000">
          <a:solidFill>
            <a:srgbClr val="2D2D8A"/>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slide" Target="slid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 y="1717021"/>
            <a:ext cx="12192000" cy="1200329"/>
          </a:xfrm>
          <a:prstGeom prst="rect">
            <a:avLst/>
          </a:prstGeom>
          <a:noFill/>
          <a:ln>
            <a:noFill/>
          </a:ln>
        </p:spPr>
        <p:txBody>
          <a:bodyPr wrap="square" rtlCol="0">
            <a:spAutoFit/>
          </a:bodyPr>
          <a:lstStyle/>
          <a:p>
            <a:pPr algn="ctr"/>
            <a:r>
              <a:rPr lang="en-GB" sz="4000" b="1" dirty="0"/>
              <a:t>Year 9 Options</a:t>
            </a:r>
          </a:p>
          <a:p>
            <a:pPr algn="ctr"/>
            <a:r>
              <a:rPr lang="en-GB" sz="3200" b="1" dirty="0">
                <a:solidFill>
                  <a:schemeClr val="tx1">
                    <a:lumMod val="50000"/>
                    <a:lumOff val="50000"/>
                  </a:schemeClr>
                </a:solidFill>
              </a:rPr>
              <a:t>2025</a:t>
            </a:r>
            <a:endParaRPr lang="en-GB" sz="2800" b="1" dirty="0">
              <a:solidFill>
                <a:schemeClr val="tx1">
                  <a:lumMod val="50000"/>
                  <a:lumOff val="50000"/>
                </a:schemeClr>
              </a:solidFill>
            </a:endParaRPr>
          </a:p>
        </p:txBody>
      </p:sp>
      <p:pic>
        <p:nvPicPr>
          <p:cNvPr id="3" name="Picture 2"/>
          <p:cNvPicPr>
            <a:picLocks noChangeAspect="1"/>
          </p:cNvPicPr>
          <p:nvPr/>
        </p:nvPicPr>
        <p:blipFill>
          <a:blip r:embed="rId3"/>
          <a:stretch>
            <a:fillRect/>
          </a:stretch>
        </p:blipFill>
        <p:spPr>
          <a:xfrm>
            <a:off x="157981" y="3067289"/>
            <a:ext cx="11876037" cy="2383743"/>
          </a:xfrm>
          <a:prstGeom prst="rect">
            <a:avLst/>
          </a:prstGeom>
        </p:spPr>
      </p:pic>
      <p:pic>
        <p:nvPicPr>
          <p:cNvPr id="7" name="Picture 12" descr="BADGE"/>
          <p:cNvPicPr preferRelativeResize="0">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43450" y="73174"/>
            <a:ext cx="2022201" cy="1709351"/>
          </a:xfrm>
          <a:prstGeom prst="rect">
            <a:avLst/>
          </a:prstGeom>
          <a:solidFill>
            <a:schemeClr val="bg1"/>
          </a:solidFill>
          <a:ln w="9525">
            <a:solidFill>
              <a:schemeClr val="bg1"/>
            </a:solidFill>
            <a:miter lim="800000"/>
            <a:headEnd/>
            <a:tailEnd/>
          </a:ln>
        </p:spPr>
      </p:pic>
    </p:spTree>
    <p:extLst>
      <p:ext uri="{BB962C8B-B14F-4D97-AF65-F5344CB8AC3E}">
        <p14:creationId xmlns:p14="http://schemas.microsoft.com/office/powerpoint/2010/main" val="35402460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269" y="18255"/>
            <a:ext cx="10515600" cy="1325563"/>
          </a:xfrm>
        </p:spPr>
        <p:txBody>
          <a:bodyPr/>
          <a:lstStyle/>
          <a:p>
            <a:r>
              <a:rPr lang="en-GB" dirty="0"/>
              <a:t>Our aims are </a:t>
            </a:r>
          </a:p>
        </p:txBody>
      </p:sp>
      <p:sp>
        <p:nvSpPr>
          <p:cNvPr id="3" name="Content Placeholder 2"/>
          <p:cNvSpPr>
            <a:spLocks noGrp="1"/>
          </p:cNvSpPr>
          <p:nvPr>
            <p:ph sz="half" idx="1"/>
          </p:nvPr>
        </p:nvSpPr>
        <p:spPr>
          <a:xfrm>
            <a:off x="838200" y="1498294"/>
            <a:ext cx="5181600" cy="4678669"/>
          </a:xfrm>
        </p:spPr>
        <p:txBody>
          <a:bodyPr>
            <a:normAutofit fontScale="85000" lnSpcReduction="20000"/>
          </a:bodyPr>
          <a:lstStyle/>
          <a:p>
            <a:pPr marL="0" indent="0">
              <a:buNone/>
            </a:pPr>
            <a:r>
              <a:rPr lang="en-GB" dirty="0"/>
              <a:t>For students to study a curriculum that </a:t>
            </a:r>
            <a:r>
              <a:rPr lang="en-GB" b="1" dirty="0"/>
              <a:t>suits their abilities, skills and aspirations</a:t>
            </a:r>
          </a:p>
          <a:p>
            <a:pPr marL="0" indent="0">
              <a:buNone/>
            </a:pPr>
            <a:endParaRPr lang="en-GB" b="1" dirty="0"/>
          </a:p>
          <a:p>
            <a:pPr marL="0" indent="0">
              <a:buNone/>
            </a:pPr>
            <a:r>
              <a:rPr lang="en-GB" dirty="0"/>
              <a:t>For students to follow a curriculum that is </a:t>
            </a:r>
            <a:r>
              <a:rPr lang="en-GB" b="1" dirty="0"/>
              <a:t>broad and balanced </a:t>
            </a:r>
          </a:p>
          <a:p>
            <a:pPr marL="0" indent="0">
              <a:buNone/>
            </a:pPr>
            <a:endParaRPr lang="en-GB" dirty="0"/>
          </a:p>
          <a:p>
            <a:pPr marL="0" indent="0">
              <a:buNone/>
            </a:pPr>
            <a:r>
              <a:rPr lang="en-GB" dirty="0"/>
              <a:t>For students to be given the opportunity to </a:t>
            </a:r>
            <a:r>
              <a:rPr lang="en-GB" b="1" dirty="0"/>
              <a:t>focus on their strengths and to explore new areas of interest </a:t>
            </a:r>
          </a:p>
          <a:p>
            <a:pPr marL="0" indent="0">
              <a:buNone/>
            </a:pPr>
            <a:endParaRPr lang="en-GB" dirty="0"/>
          </a:p>
          <a:p>
            <a:pPr marL="0" indent="0">
              <a:buNone/>
            </a:pPr>
            <a:r>
              <a:rPr lang="en-GB" dirty="0"/>
              <a:t>For students to be able to access a </a:t>
            </a:r>
            <a:r>
              <a:rPr lang="en-GB" b="1" dirty="0"/>
              <a:t>range of future choices </a:t>
            </a:r>
            <a:r>
              <a:rPr lang="en-GB" dirty="0"/>
              <a:t>at the end of Year 11 </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5" name="Content Placeholder 4"/>
          <p:cNvPicPr>
            <a:picLocks noGrp="1" noChangeAspect="1"/>
          </p:cNvPicPr>
          <p:nvPr>
            <p:ph sz="half" idx="2"/>
          </p:nvPr>
        </p:nvPicPr>
        <p:blipFill>
          <a:blip r:embed="rId2"/>
          <a:stretch>
            <a:fillRect/>
          </a:stretch>
        </p:blipFill>
        <p:spPr>
          <a:xfrm>
            <a:off x="6521334" y="2510444"/>
            <a:ext cx="5204131" cy="1695795"/>
          </a:xfrm>
          <a:prstGeom prst="rect">
            <a:avLst/>
          </a:prstGeom>
        </p:spPr>
      </p:pic>
      <p:pic>
        <p:nvPicPr>
          <p:cNvPr id="4" name="Picture 3">
            <a:extLst>
              <a:ext uri="{FF2B5EF4-FFF2-40B4-BE49-F238E27FC236}">
                <a16:creationId xmlns:a16="http://schemas.microsoft.com/office/drawing/2014/main" id="{FCC28336-96E7-1168-2FA2-7747B5F9F166}"/>
              </a:ext>
            </a:extLst>
          </p:cNvPr>
          <p:cNvPicPr>
            <a:picLocks noChangeAspect="1"/>
          </p:cNvPicPr>
          <p:nvPr/>
        </p:nvPicPr>
        <p:blipFill>
          <a:blip r:embed="rId3"/>
          <a:stretch>
            <a:fillRect/>
          </a:stretch>
        </p:blipFill>
        <p:spPr>
          <a:xfrm>
            <a:off x="9782652" y="195717"/>
            <a:ext cx="2048434" cy="1731414"/>
          </a:xfrm>
          <a:prstGeom prst="rect">
            <a:avLst/>
          </a:prstGeom>
        </p:spPr>
      </p:pic>
    </p:spTree>
    <p:extLst>
      <p:ext uri="{BB962C8B-B14F-4D97-AF65-F5344CB8AC3E}">
        <p14:creationId xmlns:p14="http://schemas.microsoft.com/office/powerpoint/2010/main" val="2011731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984904" y="1012747"/>
            <a:ext cx="5107741" cy="3477875"/>
          </a:xfrm>
          <a:prstGeom prst="rect">
            <a:avLst/>
          </a:prstGeom>
          <a:solidFill>
            <a:schemeClr val="bg1"/>
          </a:solidFill>
          <a:ln w="57150">
            <a:solidFill>
              <a:srgbClr val="C00000"/>
            </a:solidFill>
          </a:ln>
        </p:spPr>
        <p:txBody>
          <a:bodyPr wrap="square" rtlCol="0">
            <a:spAutoFit/>
          </a:bodyPr>
          <a:lstStyle/>
          <a:p>
            <a:pPr marL="285750" indent="-285750">
              <a:buFont typeface="Arial" panose="020B0604020202020204" pitchFamily="34" charset="0"/>
              <a:buChar char="•"/>
            </a:pPr>
            <a:endParaRPr lang="en-GB" sz="3600" dirty="0"/>
          </a:p>
          <a:p>
            <a:r>
              <a:rPr lang="en-GB" sz="3200" dirty="0"/>
              <a:t>All GCSE courses are graded from 1-9 </a:t>
            </a:r>
          </a:p>
          <a:p>
            <a:endParaRPr lang="en-GB" sz="3200" dirty="0"/>
          </a:p>
          <a:p>
            <a:r>
              <a:rPr lang="en-GB" sz="3200" dirty="0"/>
              <a:t>Grade 4 is a </a:t>
            </a:r>
            <a:r>
              <a:rPr lang="en-GB" sz="3200" b="1" dirty="0"/>
              <a:t>standard pass </a:t>
            </a:r>
          </a:p>
          <a:p>
            <a:r>
              <a:rPr lang="en-GB" sz="3200" dirty="0"/>
              <a:t>Grade 5 is a </a:t>
            </a:r>
            <a:r>
              <a:rPr lang="en-GB" sz="3200" b="1" dirty="0"/>
              <a:t>strong pass </a:t>
            </a:r>
          </a:p>
          <a:p>
            <a:endParaRPr lang="en-GB" sz="2400" dirty="0"/>
          </a:p>
        </p:txBody>
      </p:sp>
      <p:pic>
        <p:nvPicPr>
          <p:cNvPr id="2" name="Picture 1"/>
          <p:cNvPicPr>
            <a:picLocks noChangeAspect="1"/>
          </p:cNvPicPr>
          <p:nvPr/>
        </p:nvPicPr>
        <p:blipFill>
          <a:blip r:embed="rId4"/>
          <a:stretch>
            <a:fillRect/>
          </a:stretch>
        </p:blipFill>
        <p:spPr>
          <a:xfrm>
            <a:off x="421502" y="465816"/>
            <a:ext cx="5281340" cy="5786781"/>
          </a:xfrm>
          <a:prstGeom prst="rect">
            <a:avLst/>
          </a:prstGeom>
        </p:spPr>
      </p:pic>
    </p:spTree>
    <p:custDataLst>
      <p:tags r:id="rId1"/>
    </p:custDataLst>
    <p:extLst>
      <p:ext uri="{BB962C8B-B14F-4D97-AF65-F5344CB8AC3E}">
        <p14:creationId xmlns:p14="http://schemas.microsoft.com/office/powerpoint/2010/main" val="2325786575"/>
      </p:ext>
    </p:extLst>
  </p:cSld>
  <p:clrMapOvr>
    <a:masterClrMapping/>
  </p:clrMapOvr>
  <mc:AlternateContent xmlns:mc="http://schemas.openxmlformats.org/markup-compatibility/2006" xmlns:p14="http://schemas.microsoft.com/office/powerpoint/2010/main">
    <mc:Choice Requires="p14">
      <p:transition spd="slow" p14:dur="2000" advTm="43356"/>
    </mc:Choice>
    <mc:Fallback xmlns="">
      <p:transition spd="slow" advTm="433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830997"/>
          </a:xfrm>
          <a:prstGeom prst="rect">
            <a:avLst/>
          </a:prstGeom>
          <a:noFill/>
        </p:spPr>
        <p:txBody>
          <a:bodyPr wrap="square" rtlCol="0">
            <a:spAutoFit/>
          </a:bodyPr>
          <a:lstStyle/>
          <a:p>
            <a:r>
              <a:rPr lang="en-GB" sz="4800" b="1" dirty="0"/>
              <a:t>The core curriculum</a:t>
            </a:r>
          </a:p>
        </p:txBody>
      </p:sp>
      <p:sp>
        <p:nvSpPr>
          <p:cNvPr id="7" name="Rounded Rectangle 6"/>
          <p:cNvSpPr/>
          <p:nvPr/>
        </p:nvSpPr>
        <p:spPr>
          <a:xfrm>
            <a:off x="54278" y="1138843"/>
            <a:ext cx="2107032" cy="2088451"/>
          </a:xfrm>
          <a:prstGeom prst="roundRect">
            <a:avLst/>
          </a:prstGeom>
          <a:solidFill>
            <a:schemeClr val="accent5">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Maths</a:t>
            </a:r>
          </a:p>
        </p:txBody>
      </p:sp>
      <p:sp>
        <p:nvSpPr>
          <p:cNvPr id="8" name="Rounded Rectangle 7"/>
          <p:cNvSpPr/>
          <p:nvPr/>
        </p:nvSpPr>
        <p:spPr>
          <a:xfrm>
            <a:off x="2553638" y="1136071"/>
            <a:ext cx="2107032" cy="2088451"/>
          </a:xfrm>
          <a:prstGeom prst="roundRect">
            <a:avLst/>
          </a:prstGeom>
          <a:solidFill>
            <a:schemeClr val="accent5">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English Language</a:t>
            </a:r>
          </a:p>
        </p:txBody>
      </p:sp>
      <p:sp>
        <p:nvSpPr>
          <p:cNvPr id="9" name="Rounded Rectangle 8"/>
          <p:cNvSpPr/>
          <p:nvPr/>
        </p:nvSpPr>
        <p:spPr>
          <a:xfrm>
            <a:off x="5052998" y="1138842"/>
            <a:ext cx="2107032" cy="2088451"/>
          </a:xfrm>
          <a:prstGeom prst="roundRect">
            <a:avLst/>
          </a:prstGeom>
          <a:solidFill>
            <a:schemeClr val="accent5">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English Literature</a:t>
            </a:r>
          </a:p>
        </p:txBody>
      </p:sp>
      <p:sp>
        <p:nvSpPr>
          <p:cNvPr id="10" name="Rounded Rectangle 9"/>
          <p:cNvSpPr/>
          <p:nvPr/>
        </p:nvSpPr>
        <p:spPr>
          <a:xfrm>
            <a:off x="7468874" y="1150109"/>
            <a:ext cx="2107032" cy="2088451"/>
          </a:xfrm>
          <a:prstGeom prst="roundRect">
            <a:avLst/>
          </a:prstGeom>
          <a:solidFill>
            <a:schemeClr val="accent2">
              <a:lumMod val="20000"/>
              <a:lumOff val="80000"/>
            </a:schemeClr>
          </a:solidFill>
          <a:ln w="571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Science (either double or triple)</a:t>
            </a:r>
          </a:p>
        </p:txBody>
      </p:sp>
      <p:sp>
        <p:nvSpPr>
          <p:cNvPr id="11" name="Rounded Rectangle 10"/>
          <p:cNvSpPr/>
          <p:nvPr/>
        </p:nvSpPr>
        <p:spPr>
          <a:xfrm>
            <a:off x="9884750" y="1136070"/>
            <a:ext cx="2107032" cy="2088451"/>
          </a:xfrm>
          <a:prstGeom prst="roundRect">
            <a:avLst/>
          </a:prstGeom>
          <a:solidFill>
            <a:schemeClr val="accent4">
              <a:lumMod val="20000"/>
              <a:lumOff val="80000"/>
            </a:schemeClr>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Modern Foreign Language*</a:t>
            </a:r>
          </a:p>
        </p:txBody>
      </p:sp>
      <p:sp>
        <p:nvSpPr>
          <p:cNvPr id="12" name="Rounded Rectangle 11"/>
          <p:cNvSpPr/>
          <p:nvPr/>
        </p:nvSpPr>
        <p:spPr>
          <a:xfrm>
            <a:off x="54278" y="3769652"/>
            <a:ext cx="2174269" cy="2174269"/>
          </a:xfrm>
          <a:prstGeom prst="roundRect">
            <a:avLst/>
          </a:prstGeom>
          <a:solidFill>
            <a:schemeClr val="accent6">
              <a:lumMod val="20000"/>
              <a:lumOff val="80000"/>
            </a:schemeClr>
          </a:solid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History</a:t>
            </a:r>
          </a:p>
        </p:txBody>
      </p:sp>
      <p:sp>
        <p:nvSpPr>
          <p:cNvPr id="13" name="Rounded Rectangle 12"/>
          <p:cNvSpPr/>
          <p:nvPr/>
        </p:nvSpPr>
        <p:spPr>
          <a:xfrm>
            <a:off x="4985761" y="3669277"/>
            <a:ext cx="2174269" cy="2174269"/>
          </a:xfrm>
          <a:prstGeom prst="roundRect">
            <a:avLst/>
          </a:prstGeom>
          <a:solidFill>
            <a:schemeClr val="accent6">
              <a:lumMod val="20000"/>
              <a:lumOff val="80000"/>
            </a:schemeClr>
          </a:solid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Geography</a:t>
            </a:r>
          </a:p>
        </p:txBody>
      </p:sp>
      <p:sp>
        <p:nvSpPr>
          <p:cNvPr id="14" name="TextBox 13"/>
          <p:cNvSpPr txBox="1"/>
          <p:nvPr/>
        </p:nvSpPr>
        <p:spPr>
          <a:xfrm>
            <a:off x="2650684" y="4494802"/>
            <a:ext cx="1912940" cy="523220"/>
          </a:xfrm>
          <a:prstGeom prst="rect">
            <a:avLst/>
          </a:prstGeom>
          <a:noFill/>
          <a:ln>
            <a:solidFill>
              <a:schemeClr val="tx1"/>
            </a:solidFill>
          </a:ln>
        </p:spPr>
        <p:txBody>
          <a:bodyPr wrap="square" rtlCol="0">
            <a:spAutoFit/>
          </a:bodyPr>
          <a:lstStyle/>
          <a:p>
            <a:pPr algn="ctr"/>
            <a:r>
              <a:rPr lang="en-GB" sz="2800" b="1" dirty="0"/>
              <a:t>and/or</a:t>
            </a: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244071084"/>
      </p:ext>
    </p:extLst>
  </p:cSld>
  <p:clrMapOvr>
    <a:masterClrMapping/>
  </p:clrMapOvr>
  <mc:AlternateContent xmlns:mc="http://schemas.openxmlformats.org/markup-compatibility/2006" xmlns:p14="http://schemas.microsoft.com/office/powerpoint/2010/main">
    <mc:Choice Requires="p14">
      <p:transition spd="slow" p14:dur="2000" advTm="133086"/>
    </mc:Choice>
    <mc:Fallback xmlns="">
      <p:transition spd="slow" advTm="1330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5" fill="hold" display="0">
                  <p:stCondLst>
                    <p:cond delay="indefinite"/>
                  </p:stCondLst>
                  <p:endCondLst>
                    <p:cond evt="onStopAudio" delay="0">
                      <p:tgtEl>
                        <p:sldTgt/>
                      </p:tgtEl>
                    </p:cond>
                  </p:endCondLst>
                </p:cTn>
                <p:tgtEl>
                  <p:spTgt spid="5"/>
                </p:tgtEl>
              </p:cMediaNode>
            </p:audio>
          </p:childTnLst>
        </p:cTn>
      </p:par>
    </p:tnLst>
    <p:bldLst>
      <p:bldP spid="7" grpId="0" animBg="1"/>
      <p:bldP spid="8" grpId="0" animBg="1"/>
      <p:bldP spid="9" grpId="0" animBg="1"/>
      <p:bldP spid="10" grpId="0" animBg="1"/>
      <p:bldP spid="11" grpId="0" animBg="1"/>
      <p:bldP spid="12"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r>
              <a:rPr lang="en-GB" sz="3600" b="1" dirty="0"/>
              <a:t>Options curriculum</a:t>
            </a:r>
          </a:p>
        </p:txBody>
      </p:sp>
      <p:sp>
        <p:nvSpPr>
          <p:cNvPr id="5" name="TextBox 4"/>
          <p:cNvSpPr txBox="1"/>
          <p:nvPr/>
        </p:nvSpPr>
        <p:spPr>
          <a:xfrm>
            <a:off x="5172075" y="772597"/>
            <a:ext cx="3128962" cy="1200329"/>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History</a:t>
            </a:r>
          </a:p>
          <a:p>
            <a:pPr marL="285750" indent="-285750">
              <a:buFont typeface="Arial" panose="020B0604020202020204" pitchFamily="34" charset="0"/>
              <a:buChar char="•"/>
            </a:pPr>
            <a:r>
              <a:rPr lang="en-GB" sz="2400" dirty="0"/>
              <a:t>Geography</a:t>
            </a:r>
          </a:p>
          <a:p>
            <a:pPr marL="285750" indent="-285750">
              <a:buFont typeface="Arial" panose="020B0604020202020204" pitchFamily="34" charset="0"/>
              <a:buChar char="•"/>
            </a:pPr>
            <a:r>
              <a:rPr lang="en-GB" sz="2400" dirty="0" err="1"/>
              <a:t>P&amp;R</a:t>
            </a:r>
            <a:endParaRPr lang="en-GB" sz="2400" dirty="0"/>
          </a:p>
        </p:txBody>
      </p:sp>
      <p:sp>
        <p:nvSpPr>
          <p:cNvPr id="6" name="TextBox 5"/>
          <p:cNvSpPr txBox="1"/>
          <p:nvPr/>
        </p:nvSpPr>
        <p:spPr>
          <a:xfrm>
            <a:off x="5172075" y="2107700"/>
            <a:ext cx="3128962" cy="1200329"/>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French</a:t>
            </a:r>
          </a:p>
          <a:p>
            <a:pPr marL="285750" indent="-285750">
              <a:buFont typeface="Arial" panose="020B0604020202020204" pitchFamily="34" charset="0"/>
              <a:buChar char="•"/>
            </a:pPr>
            <a:r>
              <a:rPr lang="en-GB" sz="2400" dirty="0"/>
              <a:t>German </a:t>
            </a:r>
          </a:p>
          <a:p>
            <a:pPr marL="285750" indent="-285750">
              <a:buFont typeface="Arial" panose="020B0604020202020204" pitchFamily="34" charset="0"/>
              <a:buChar char="•"/>
            </a:pPr>
            <a:r>
              <a:rPr lang="en-GB" sz="2400" dirty="0"/>
              <a:t>Spanish</a:t>
            </a:r>
          </a:p>
        </p:txBody>
      </p:sp>
      <p:sp>
        <p:nvSpPr>
          <p:cNvPr id="7" name="TextBox 6"/>
          <p:cNvSpPr txBox="1"/>
          <p:nvPr/>
        </p:nvSpPr>
        <p:spPr>
          <a:xfrm>
            <a:off x="5119501" y="3328324"/>
            <a:ext cx="3128962" cy="1200329"/>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Design technology</a:t>
            </a:r>
          </a:p>
          <a:p>
            <a:pPr marL="285750" indent="-285750">
              <a:buFont typeface="Arial" panose="020B0604020202020204" pitchFamily="34" charset="0"/>
              <a:buChar char="•"/>
            </a:pPr>
            <a:r>
              <a:rPr lang="en-GB" sz="2400" dirty="0"/>
              <a:t>Food preparation and nutrition</a:t>
            </a:r>
          </a:p>
        </p:txBody>
      </p:sp>
      <p:sp>
        <p:nvSpPr>
          <p:cNvPr id="8" name="TextBox 7"/>
          <p:cNvSpPr txBox="1"/>
          <p:nvPr/>
        </p:nvSpPr>
        <p:spPr>
          <a:xfrm>
            <a:off x="5114566" y="4918280"/>
            <a:ext cx="3128962" cy="1200329"/>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Art, craft and design</a:t>
            </a:r>
          </a:p>
          <a:p>
            <a:pPr marL="285750" indent="-285750">
              <a:buFont typeface="Arial" panose="020B0604020202020204" pitchFamily="34" charset="0"/>
              <a:buChar char="•"/>
            </a:pPr>
            <a:r>
              <a:rPr lang="en-GB" sz="2400" dirty="0"/>
              <a:t>Art textiles</a:t>
            </a:r>
          </a:p>
          <a:p>
            <a:pPr marL="285750" indent="-285750">
              <a:buFont typeface="Arial" panose="020B0604020202020204" pitchFamily="34" charset="0"/>
              <a:buChar char="•"/>
            </a:pPr>
            <a:r>
              <a:rPr lang="en-GB" sz="2400" dirty="0"/>
              <a:t>Photography</a:t>
            </a:r>
          </a:p>
        </p:txBody>
      </p:sp>
      <p:sp>
        <p:nvSpPr>
          <p:cNvPr id="9" name="TextBox 8"/>
          <p:cNvSpPr txBox="1"/>
          <p:nvPr/>
        </p:nvSpPr>
        <p:spPr>
          <a:xfrm>
            <a:off x="8782050" y="942974"/>
            <a:ext cx="3128962" cy="461665"/>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PE/</a:t>
            </a:r>
            <a:r>
              <a:rPr lang="en-GB" sz="2400" b="1" dirty="0">
                <a:solidFill>
                  <a:srgbClr val="FF0000"/>
                </a:solidFill>
              </a:rPr>
              <a:t>Sports</a:t>
            </a:r>
            <a:r>
              <a:rPr lang="en-GB" sz="2400" dirty="0"/>
              <a:t> </a:t>
            </a:r>
            <a:r>
              <a:rPr lang="en-GB" sz="2400" b="1" dirty="0">
                <a:solidFill>
                  <a:srgbClr val="FF0000"/>
                </a:solidFill>
              </a:rPr>
              <a:t>studies</a:t>
            </a:r>
          </a:p>
        </p:txBody>
      </p:sp>
      <p:sp>
        <p:nvSpPr>
          <p:cNvPr id="10" name="TextBox 9"/>
          <p:cNvSpPr txBox="1"/>
          <p:nvPr/>
        </p:nvSpPr>
        <p:spPr>
          <a:xfrm>
            <a:off x="8782050" y="1577965"/>
            <a:ext cx="3128962" cy="1200329"/>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b="1" dirty="0">
                <a:solidFill>
                  <a:srgbClr val="FF0000"/>
                </a:solidFill>
              </a:rPr>
              <a:t>Performing Arts</a:t>
            </a:r>
          </a:p>
          <a:p>
            <a:pPr marL="285750" indent="-285750">
              <a:buFont typeface="Arial" panose="020B0604020202020204" pitchFamily="34" charset="0"/>
              <a:buChar char="•"/>
            </a:pPr>
            <a:r>
              <a:rPr lang="en-GB" sz="2400" dirty="0"/>
              <a:t>Drama</a:t>
            </a:r>
          </a:p>
          <a:p>
            <a:pPr marL="285750" indent="-285750">
              <a:buFont typeface="Arial" panose="020B0604020202020204" pitchFamily="34" charset="0"/>
              <a:buChar char="•"/>
            </a:pPr>
            <a:r>
              <a:rPr lang="en-GB" sz="2400" dirty="0"/>
              <a:t>Music</a:t>
            </a:r>
          </a:p>
        </p:txBody>
      </p:sp>
      <p:sp>
        <p:nvSpPr>
          <p:cNvPr id="11" name="TextBox 10"/>
          <p:cNvSpPr txBox="1"/>
          <p:nvPr/>
        </p:nvSpPr>
        <p:spPr>
          <a:xfrm>
            <a:off x="8836820" y="3239066"/>
            <a:ext cx="3128962" cy="461665"/>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Sociology</a:t>
            </a:r>
          </a:p>
        </p:txBody>
      </p:sp>
      <p:sp>
        <p:nvSpPr>
          <p:cNvPr id="12" name="TextBox 11"/>
          <p:cNvSpPr txBox="1"/>
          <p:nvPr/>
        </p:nvSpPr>
        <p:spPr>
          <a:xfrm>
            <a:off x="8782050" y="3718382"/>
            <a:ext cx="3128962" cy="461665"/>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Business studies</a:t>
            </a:r>
          </a:p>
        </p:txBody>
      </p:sp>
      <p:sp>
        <p:nvSpPr>
          <p:cNvPr id="13" name="TextBox 12"/>
          <p:cNvSpPr txBox="1"/>
          <p:nvPr/>
        </p:nvSpPr>
        <p:spPr>
          <a:xfrm>
            <a:off x="8782050" y="4485144"/>
            <a:ext cx="3128962" cy="461665"/>
          </a:xfrm>
          <a:prstGeom prst="rect">
            <a:avLst/>
          </a:prstGeom>
          <a:noFill/>
          <a:ln>
            <a:noFill/>
          </a:ln>
        </p:spPr>
        <p:txBody>
          <a:bodyPr wrap="square" rtlCol="0">
            <a:spAutoFit/>
          </a:bodyPr>
          <a:lstStyle/>
          <a:p>
            <a:pPr marL="285750" indent="-285750">
              <a:buFont typeface="Arial" panose="020B0604020202020204" pitchFamily="34" charset="0"/>
              <a:buChar char="•"/>
            </a:pPr>
            <a:r>
              <a:rPr lang="en-GB" sz="2400" dirty="0"/>
              <a:t>Computer science</a:t>
            </a:r>
          </a:p>
        </p:txBody>
      </p:sp>
      <p:sp>
        <p:nvSpPr>
          <p:cNvPr id="14" name="TextBox 13"/>
          <p:cNvSpPr txBox="1"/>
          <p:nvPr/>
        </p:nvSpPr>
        <p:spPr>
          <a:xfrm>
            <a:off x="122634" y="772597"/>
            <a:ext cx="4455319" cy="4708981"/>
          </a:xfrm>
          <a:prstGeom prst="rect">
            <a:avLst/>
          </a:prstGeom>
          <a:solidFill>
            <a:schemeClr val="accent6">
              <a:lumMod val="20000"/>
              <a:lumOff val="80000"/>
            </a:schemeClr>
          </a:solidFill>
          <a:ln w="38100">
            <a:solidFill>
              <a:schemeClr val="accent6">
                <a:lumMod val="75000"/>
              </a:schemeClr>
            </a:solidFill>
          </a:ln>
        </p:spPr>
        <p:txBody>
          <a:bodyPr wrap="square" rtlCol="0">
            <a:spAutoFit/>
          </a:bodyPr>
          <a:lstStyle/>
          <a:p>
            <a:pPr marL="285750" indent="-285750">
              <a:buFont typeface="Arial" panose="020B0604020202020204" pitchFamily="34" charset="0"/>
              <a:buChar char="•"/>
            </a:pPr>
            <a:r>
              <a:rPr lang="en-GB" sz="2000" dirty="0"/>
              <a:t>Students choose </a:t>
            </a:r>
            <a:r>
              <a:rPr lang="en-GB" sz="2000" b="1" dirty="0"/>
              <a:t>two options subjects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Students need to make a </a:t>
            </a:r>
            <a:r>
              <a:rPr lang="en-GB" sz="2000" b="1" dirty="0"/>
              <a:t>1</a:t>
            </a:r>
            <a:r>
              <a:rPr lang="en-GB" sz="2000" b="1" baseline="30000" dirty="0"/>
              <a:t>st</a:t>
            </a:r>
            <a:r>
              <a:rPr lang="en-GB" sz="2000" b="1" dirty="0"/>
              <a:t> and 2</a:t>
            </a:r>
            <a:r>
              <a:rPr lang="en-GB" sz="2000" b="1" baseline="30000" dirty="0"/>
              <a:t>nd</a:t>
            </a:r>
            <a:r>
              <a:rPr lang="en-GB" sz="2000" b="1" dirty="0"/>
              <a:t> choice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Students will also have to choose</a:t>
            </a:r>
            <a:r>
              <a:rPr lang="en-GB" sz="2000" b="1" dirty="0"/>
              <a:t> two reserve</a:t>
            </a:r>
            <a:r>
              <a:rPr lang="en-GB" sz="2000" dirty="0"/>
              <a:t> </a:t>
            </a:r>
            <a:r>
              <a:rPr lang="en-GB" sz="2000" b="1" dirty="0"/>
              <a:t>subjects</a:t>
            </a:r>
            <a:r>
              <a:rPr lang="en-GB" sz="2000" dirty="0"/>
              <a:t> again in order of preference</a:t>
            </a:r>
          </a:p>
          <a:p>
            <a:endParaRPr lang="en-GB" sz="2000" dirty="0"/>
          </a:p>
          <a:p>
            <a:pPr marL="285750" indent="-285750">
              <a:buFont typeface="Arial" panose="020B0604020202020204" pitchFamily="34" charset="0"/>
              <a:buChar char="•"/>
            </a:pPr>
            <a:r>
              <a:rPr lang="en-GB" sz="2000" dirty="0"/>
              <a:t>All subjects lead to a GCSE qualification apart from those in red which are L2 vocational courses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Computer science: appropriate for students in maths sets 1-3</a:t>
            </a:r>
          </a:p>
        </p:txBody>
      </p:sp>
      <p:sp>
        <p:nvSpPr>
          <p:cNvPr id="15" name="Rounded Rectangle 14"/>
          <p:cNvSpPr/>
          <p:nvPr/>
        </p:nvSpPr>
        <p:spPr>
          <a:xfrm>
            <a:off x="4829175" y="257695"/>
            <a:ext cx="7362825" cy="6414568"/>
          </a:xfrm>
          <a:prstGeom prst="roundRect">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638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5458" y="119416"/>
            <a:ext cx="12192000" cy="646331"/>
          </a:xfrm>
          <a:prstGeom prst="rect">
            <a:avLst/>
          </a:prstGeom>
          <a:noFill/>
        </p:spPr>
        <p:txBody>
          <a:bodyPr wrap="square" rtlCol="0">
            <a:spAutoFit/>
          </a:bodyPr>
          <a:lstStyle/>
          <a:p>
            <a:r>
              <a:rPr lang="en-GB" sz="3600" b="1" dirty="0"/>
              <a:t>What are vocational qualifications?</a:t>
            </a:r>
          </a:p>
        </p:txBody>
      </p:sp>
      <p:sp>
        <p:nvSpPr>
          <p:cNvPr id="5" name="TextBox 4"/>
          <p:cNvSpPr txBox="1"/>
          <p:nvPr/>
        </p:nvSpPr>
        <p:spPr>
          <a:xfrm>
            <a:off x="181365" y="864832"/>
            <a:ext cx="6900570" cy="5693866"/>
          </a:xfrm>
          <a:prstGeom prst="rect">
            <a:avLst/>
          </a:prstGeom>
          <a:solidFill>
            <a:schemeClr val="bg2"/>
          </a:solidFill>
          <a:ln w="57150">
            <a:solidFill>
              <a:schemeClr val="accent3">
                <a:lumMod val="50000"/>
              </a:schemeClr>
            </a:solidFill>
          </a:ln>
        </p:spPr>
        <p:txBody>
          <a:bodyPr wrap="square" rtlCol="0">
            <a:spAutoFit/>
          </a:bodyPr>
          <a:lstStyle/>
          <a:p>
            <a:pPr marL="285750" indent="-285750">
              <a:buFont typeface="Arial" panose="020B0604020202020204" pitchFamily="34" charset="0"/>
              <a:buChar char="•"/>
            </a:pPr>
            <a:r>
              <a:rPr lang="en-GB" sz="2800" dirty="0"/>
              <a:t>They are a </a:t>
            </a:r>
            <a:r>
              <a:rPr lang="en-GB" sz="2800" b="1" dirty="0"/>
              <a:t>level 2</a:t>
            </a:r>
            <a:r>
              <a:rPr lang="en-GB" sz="2800" dirty="0"/>
              <a:t> qualification i.e. the equivalent of a GCSE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They are assessed through a mix of exams and assessments (coursework)</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 curriculum in these subjects is more practical than most GCSEs</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They are </a:t>
            </a:r>
            <a:r>
              <a:rPr lang="en-GB" sz="2800" b="1" u="sng" dirty="0"/>
              <a:t>NOT</a:t>
            </a:r>
            <a:r>
              <a:rPr lang="en-GB" sz="2800" dirty="0"/>
              <a:t> an easy option </a:t>
            </a:r>
          </a:p>
          <a:p>
            <a:endParaRPr lang="en-GB" sz="2800" dirty="0"/>
          </a:p>
          <a:p>
            <a:pPr marL="285750" indent="-285750">
              <a:buFont typeface="Arial" panose="020B0604020202020204" pitchFamily="34" charset="0"/>
              <a:buChar char="•"/>
            </a:pPr>
            <a:r>
              <a:rPr lang="en-GB" sz="2800" dirty="0"/>
              <a:t>They are graded differently (pass, merit, distinction) </a:t>
            </a:r>
          </a:p>
        </p:txBody>
      </p:sp>
      <p:sp>
        <p:nvSpPr>
          <p:cNvPr id="7" name="Rounded Rectangle 6"/>
          <p:cNvSpPr/>
          <p:nvPr/>
        </p:nvSpPr>
        <p:spPr>
          <a:xfrm>
            <a:off x="7515219" y="1308881"/>
            <a:ext cx="4414837" cy="1383030"/>
          </a:xfrm>
          <a:prstGeom prst="roundRect">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Performing Arts</a:t>
            </a:r>
          </a:p>
        </p:txBody>
      </p:sp>
      <p:sp>
        <p:nvSpPr>
          <p:cNvPr id="8" name="Rounded Rectangle 7"/>
          <p:cNvSpPr/>
          <p:nvPr/>
        </p:nvSpPr>
        <p:spPr>
          <a:xfrm>
            <a:off x="7515220" y="3523318"/>
            <a:ext cx="4414837" cy="1383030"/>
          </a:xfrm>
          <a:prstGeom prst="roundRect">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Sports Studies</a:t>
            </a:r>
          </a:p>
        </p:txBody>
      </p:sp>
    </p:spTree>
    <p:extLst>
      <p:ext uri="{BB962C8B-B14F-4D97-AF65-F5344CB8AC3E}">
        <p14:creationId xmlns:p14="http://schemas.microsoft.com/office/powerpoint/2010/main" val="256633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29090" y="1719730"/>
            <a:ext cx="1291922" cy="1411194"/>
          </a:xfrm>
          <a:prstGeom prst="roundRect">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Maths</a:t>
            </a:r>
          </a:p>
        </p:txBody>
      </p:sp>
      <p:sp>
        <p:nvSpPr>
          <p:cNvPr id="5" name="Rounded Rectangle 4"/>
          <p:cNvSpPr/>
          <p:nvPr/>
        </p:nvSpPr>
        <p:spPr>
          <a:xfrm>
            <a:off x="1665792" y="1719730"/>
            <a:ext cx="1291922" cy="1411194"/>
          </a:xfrm>
          <a:prstGeom prst="roundRect">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English Language</a:t>
            </a:r>
          </a:p>
        </p:txBody>
      </p:sp>
      <p:sp>
        <p:nvSpPr>
          <p:cNvPr id="6" name="Rounded Rectangle 5"/>
          <p:cNvSpPr/>
          <p:nvPr/>
        </p:nvSpPr>
        <p:spPr>
          <a:xfrm>
            <a:off x="3111853" y="1719730"/>
            <a:ext cx="1291922" cy="1411194"/>
          </a:xfrm>
          <a:prstGeom prst="roundRect">
            <a:avLst/>
          </a:prstGeom>
          <a:solidFill>
            <a:schemeClr val="accent1">
              <a:lumMod val="20000"/>
              <a:lumOff val="80000"/>
            </a:schemeClr>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English Literature</a:t>
            </a:r>
          </a:p>
        </p:txBody>
      </p:sp>
      <p:sp>
        <p:nvSpPr>
          <p:cNvPr id="7" name="Rounded Rectangle 6"/>
          <p:cNvSpPr/>
          <p:nvPr/>
        </p:nvSpPr>
        <p:spPr>
          <a:xfrm>
            <a:off x="4567547" y="1719730"/>
            <a:ext cx="1291922" cy="1411194"/>
          </a:xfrm>
          <a:prstGeom prst="roundRect">
            <a:avLst/>
          </a:prstGeom>
          <a:solidFill>
            <a:schemeClr val="accent2">
              <a:lumMod val="20000"/>
              <a:lumOff val="8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Science (either double or triple)</a:t>
            </a:r>
          </a:p>
        </p:txBody>
      </p:sp>
      <p:sp>
        <p:nvSpPr>
          <p:cNvPr id="8" name="Rounded Rectangle 7"/>
          <p:cNvSpPr/>
          <p:nvPr/>
        </p:nvSpPr>
        <p:spPr>
          <a:xfrm>
            <a:off x="6069488" y="1719730"/>
            <a:ext cx="1291922" cy="1411194"/>
          </a:xfrm>
          <a:prstGeom prst="roundRect">
            <a:avLst/>
          </a:prstGeom>
          <a:solidFill>
            <a:schemeClr val="accent4">
              <a:lumMod val="20000"/>
              <a:lumOff val="80000"/>
            </a:schemeClr>
          </a:solid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Modern Foreign Language</a:t>
            </a:r>
          </a:p>
        </p:txBody>
      </p:sp>
      <p:sp>
        <p:nvSpPr>
          <p:cNvPr id="9" name="Rounded Rectangle 8"/>
          <p:cNvSpPr/>
          <p:nvPr/>
        </p:nvSpPr>
        <p:spPr>
          <a:xfrm>
            <a:off x="7590948" y="1719730"/>
            <a:ext cx="1291922" cy="1411194"/>
          </a:xfrm>
          <a:prstGeom prst="roundRect">
            <a:avLst/>
          </a:prstGeom>
          <a:solidFill>
            <a:schemeClr val="accent6">
              <a:lumMod val="20000"/>
              <a:lumOff val="80000"/>
            </a:schemeClr>
          </a:solid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History and/or geography</a:t>
            </a:r>
          </a:p>
        </p:txBody>
      </p:sp>
      <p:sp>
        <p:nvSpPr>
          <p:cNvPr id="10" name="Rounded Rectangle 9"/>
          <p:cNvSpPr/>
          <p:nvPr/>
        </p:nvSpPr>
        <p:spPr>
          <a:xfrm>
            <a:off x="9112408" y="1719730"/>
            <a:ext cx="1291922" cy="1411194"/>
          </a:xfrm>
          <a:prstGeom prst="roundRect">
            <a:avLst/>
          </a:prstGeom>
          <a:solidFill>
            <a:schemeClr val="bg1">
              <a:lumMod val="95000"/>
            </a:schemeClr>
          </a:solid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Option 1</a:t>
            </a:r>
          </a:p>
        </p:txBody>
      </p:sp>
      <p:sp>
        <p:nvSpPr>
          <p:cNvPr id="11" name="Rounded Rectangle 10"/>
          <p:cNvSpPr/>
          <p:nvPr/>
        </p:nvSpPr>
        <p:spPr>
          <a:xfrm>
            <a:off x="10633868" y="1719730"/>
            <a:ext cx="1291922" cy="1411194"/>
          </a:xfrm>
          <a:prstGeom prst="roundRect">
            <a:avLst/>
          </a:prstGeom>
          <a:solidFill>
            <a:schemeClr val="bg1">
              <a:lumMod val="95000"/>
            </a:schemeClr>
          </a:solidFill>
          <a:ln w="571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rPr>
              <a:t>Option 2</a:t>
            </a:r>
          </a:p>
        </p:txBody>
      </p:sp>
      <p:sp>
        <p:nvSpPr>
          <p:cNvPr id="3" name="TextBox 2"/>
          <p:cNvSpPr txBox="1"/>
          <p:nvPr/>
        </p:nvSpPr>
        <p:spPr>
          <a:xfrm>
            <a:off x="229090" y="349624"/>
            <a:ext cx="11590875" cy="769441"/>
          </a:xfrm>
          <a:prstGeom prst="rect">
            <a:avLst/>
          </a:prstGeom>
          <a:noFill/>
        </p:spPr>
        <p:txBody>
          <a:bodyPr wrap="square" rtlCol="0">
            <a:spAutoFit/>
          </a:bodyPr>
          <a:lstStyle/>
          <a:p>
            <a:r>
              <a:rPr lang="en-GB" sz="4400" b="1" dirty="0"/>
              <a:t>KS4 curriculum</a:t>
            </a:r>
          </a:p>
        </p:txBody>
      </p:sp>
      <p:pic>
        <p:nvPicPr>
          <p:cNvPr id="19" name="Audio 1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488738" y="6154738"/>
            <a:ext cx="487362" cy="487362"/>
          </a:xfrm>
          <a:prstGeom prst="rect">
            <a:avLst/>
          </a:prstGeom>
        </p:spPr>
      </p:pic>
      <p:sp>
        <p:nvSpPr>
          <p:cNvPr id="2" name="Rounded Rectangle 1"/>
          <p:cNvSpPr/>
          <p:nvPr/>
        </p:nvSpPr>
        <p:spPr>
          <a:xfrm>
            <a:off x="4234544" y="3772446"/>
            <a:ext cx="1624926" cy="1415143"/>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6"/>
          <a:stretch>
            <a:fillRect/>
          </a:stretch>
        </p:blipFill>
        <p:spPr>
          <a:xfrm>
            <a:off x="6182076" y="3731589"/>
            <a:ext cx="1521460" cy="1469263"/>
          </a:xfrm>
          <a:prstGeom prst="rect">
            <a:avLst/>
          </a:prstGeom>
        </p:spPr>
      </p:pic>
      <p:sp>
        <p:nvSpPr>
          <p:cNvPr id="15" name="TextBox 14"/>
          <p:cNvSpPr txBox="1"/>
          <p:nvPr/>
        </p:nvSpPr>
        <p:spPr>
          <a:xfrm>
            <a:off x="4567547" y="4264574"/>
            <a:ext cx="979714" cy="338554"/>
          </a:xfrm>
          <a:prstGeom prst="rect">
            <a:avLst/>
          </a:prstGeom>
          <a:noFill/>
        </p:spPr>
        <p:txBody>
          <a:bodyPr wrap="square" rtlCol="0">
            <a:spAutoFit/>
          </a:bodyPr>
          <a:lstStyle/>
          <a:p>
            <a:pPr algn="ctr"/>
            <a:r>
              <a:rPr lang="en-US" sz="1600" b="1" dirty="0"/>
              <a:t>Core PE </a:t>
            </a:r>
            <a:endParaRPr lang="en-GB" sz="1600" b="1" dirty="0"/>
          </a:p>
        </p:txBody>
      </p:sp>
      <p:sp>
        <p:nvSpPr>
          <p:cNvPr id="16" name="TextBox 15"/>
          <p:cNvSpPr txBox="1"/>
          <p:nvPr/>
        </p:nvSpPr>
        <p:spPr>
          <a:xfrm>
            <a:off x="6239460" y="3849075"/>
            <a:ext cx="1406691" cy="830997"/>
          </a:xfrm>
          <a:prstGeom prst="rect">
            <a:avLst/>
          </a:prstGeom>
          <a:noFill/>
        </p:spPr>
        <p:txBody>
          <a:bodyPr wrap="square" rtlCol="0">
            <a:spAutoFit/>
          </a:bodyPr>
          <a:lstStyle/>
          <a:p>
            <a:pPr algn="ctr"/>
            <a:endParaRPr lang="en-US" sz="1600" b="1" dirty="0"/>
          </a:p>
          <a:p>
            <a:pPr algn="ctr"/>
            <a:r>
              <a:rPr lang="en-US" sz="1600" b="1" dirty="0"/>
              <a:t>Personal Development</a:t>
            </a:r>
            <a:endParaRPr lang="en-GB" sz="1600" b="1" dirty="0"/>
          </a:p>
        </p:txBody>
      </p:sp>
    </p:spTree>
    <p:custDataLst>
      <p:tags r:id="rId1"/>
    </p:custDataLst>
    <p:extLst>
      <p:ext uri="{BB962C8B-B14F-4D97-AF65-F5344CB8AC3E}">
        <p14:creationId xmlns:p14="http://schemas.microsoft.com/office/powerpoint/2010/main" val="2051270828"/>
      </p:ext>
    </p:extLst>
  </p:cSld>
  <p:clrMapOvr>
    <a:masterClrMapping/>
  </p:clrMapOvr>
  <mc:AlternateContent xmlns:mc="http://schemas.openxmlformats.org/markup-compatibility/2006" xmlns:p14="http://schemas.microsoft.com/office/powerpoint/2010/main">
    <mc:Choice Requires="p14">
      <p:transition spd="slow" p14:dur="2000" advTm="56289"/>
    </mc:Choice>
    <mc:Fallback xmlns="">
      <p:transition spd="slow" advTm="562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9" fill="hold" display="0">
                  <p:stCondLst>
                    <p:cond delay="indefinite"/>
                  </p:stCondLst>
                  <p:endCondLst>
                    <p:cond evt="onStopAudio" delay="0">
                      <p:tgtEl>
                        <p:sldTgt/>
                      </p:tgtEl>
                    </p:cond>
                  </p:endCondLst>
                </p:cTn>
                <p:tgtEl>
                  <p:spTgt spid="19"/>
                </p:tgtEl>
              </p:cMediaNode>
            </p:audio>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3806" y="638205"/>
            <a:ext cx="11605165" cy="6001643"/>
          </a:xfrm>
          <a:prstGeom prst="rect">
            <a:avLst/>
          </a:prstGeom>
          <a:solidFill>
            <a:schemeClr val="bg1"/>
          </a:solidFill>
          <a:ln w="76200">
            <a:solidFill>
              <a:srgbClr val="92D050"/>
            </a:solidFill>
          </a:ln>
        </p:spPr>
        <p:txBody>
          <a:bodyPr wrap="square" rtlCol="0">
            <a:spAutoFit/>
          </a:bodyPr>
          <a:lstStyle/>
          <a:p>
            <a:pPr algn="ctr"/>
            <a:r>
              <a:rPr lang="en-US" sz="3200" b="1" u="sng" dirty="0"/>
              <a:t>Good</a:t>
            </a:r>
            <a:r>
              <a:rPr lang="en-US" sz="3200" b="1" dirty="0"/>
              <a:t> reasons for students to choose subjects </a:t>
            </a:r>
          </a:p>
          <a:p>
            <a:pPr algn="ctr"/>
            <a:endParaRPr lang="en-US" sz="3200" b="1" dirty="0"/>
          </a:p>
          <a:p>
            <a:pPr marL="457200" indent="-457200">
              <a:buFont typeface="Arial" panose="020B0604020202020204" pitchFamily="34" charset="0"/>
              <a:buChar char="•"/>
            </a:pPr>
            <a:r>
              <a:rPr lang="en-US" sz="3200" b="1" dirty="0"/>
              <a:t>They enjoy the subject and will work hard</a:t>
            </a:r>
          </a:p>
          <a:p>
            <a:pPr marL="457200" indent="-457200">
              <a:buFont typeface="Arial" panose="020B0604020202020204" pitchFamily="34" charset="0"/>
              <a:buChar char="•"/>
            </a:pPr>
            <a:endParaRPr lang="en-GB" sz="3200" b="1" dirty="0"/>
          </a:p>
          <a:p>
            <a:pPr marL="457200" indent="-457200">
              <a:buFont typeface="Arial" panose="020B0604020202020204" pitchFamily="34" charset="0"/>
              <a:buChar char="•"/>
            </a:pPr>
            <a:r>
              <a:rPr lang="en-US" sz="3200" b="1" dirty="0"/>
              <a:t>They have found out about what they will learn in that subject in years 10-11 </a:t>
            </a:r>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r>
              <a:rPr lang="en-US" sz="3200" b="1" dirty="0"/>
              <a:t>They have spoken to subject teachers/older students/their tutor about the subject</a:t>
            </a:r>
          </a:p>
          <a:p>
            <a:r>
              <a:rPr lang="en-US" sz="3200" b="1" dirty="0"/>
              <a:t> </a:t>
            </a:r>
          </a:p>
          <a:p>
            <a:pPr marL="457200" indent="-457200">
              <a:buFont typeface="Arial" panose="020B0604020202020204" pitchFamily="34" charset="0"/>
              <a:buChar char="•"/>
            </a:pPr>
            <a:r>
              <a:rPr lang="en-US" sz="3200" b="1" dirty="0"/>
              <a:t>They have listened to the advice they have been given</a:t>
            </a:r>
          </a:p>
          <a:p>
            <a:r>
              <a:rPr lang="en-US" sz="3200" b="1" dirty="0"/>
              <a:t> </a:t>
            </a:r>
          </a:p>
        </p:txBody>
      </p:sp>
    </p:spTree>
    <p:extLst>
      <p:ext uri="{BB962C8B-B14F-4D97-AF65-F5344CB8AC3E}">
        <p14:creationId xmlns:p14="http://schemas.microsoft.com/office/powerpoint/2010/main" val="280316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1256" y="518462"/>
            <a:ext cx="11691257" cy="5016758"/>
          </a:xfrm>
          <a:prstGeom prst="rect">
            <a:avLst/>
          </a:prstGeom>
          <a:solidFill>
            <a:schemeClr val="bg1"/>
          </a:solidFill>
          <a:ln w="76200">
            <a:solidFill>
              <a:srgbClr val="FF0000"/>
            </a:solidFill>
          </a:ln>
        </p:spPr>
        <p:txBody>
          <a:bodyPr wrap="square" rtlCol="0">
            <a:spAutoFit/>
          </a:bodyPr>
          <a:lstStyle/>
          <a:p>
            <a:pPr algn="ctr"/>
            <a:r>
              <a:rPr lang="en-US" sz="3200" b="1" u="sng" dirty="0"/>
              <a:t>Bad </a:t>
            </a:r>
            <a:r>
              <a:rPr lang="en-US" sz="3200" b="1" dirty="0"/>
              <a:t>reasons to choose subjects</a:t>
            </a:r>
          </a:p>
          <a:p>
            <a:pPr algn="ctr"/>
            <a:endParaRPr lang="en-US" sz="3200" b="1" dirty="0"/>
          </a:p>
          <a:p>
            <a:pPr marL="457200" indent="-457200">
              <a:buFont typeface="Arial" panose="020B0604020202020204" pitchFamily="34" charset="0"/>
              <a:buChar char="•"/>
            </a:pPr>
            <a:r>
              <a:rPr lang="en-US" sz="3200" b="1" dirty="0"/>
              <a:t>They like the teacher they have in Y9 for that subject </a:t>
            </a:r>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r>
              <a:rPr lang="en-US" sz="3200" b="1" dirty="0"/>
              <a:t>Their friends have chosen that subject</a:t>
            </a:r>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r>
              <a:rPr lang="en-US" sz="3200" b="1" dirty="0"/>
              <a:t>They think they will like it because it’s something different but haven’t done any research or spoken to anyone about it </a:t>
            </a:r>
          </a:p>
          <a:p>
            <a:pPr marL="457200" indent="-457200">
              <a:buFont typeface="Arial" panose="020B0604020202020204" pitchFamily="34" charset="0"/>
              <a:buChar char="•"/>
            </a:pPr>
            <a:endParaRPr lang="en-US" sz="3200" b="1" dirty="0"/>
          </a:p>
          <a:p>
            <a:pPr marL="457200" indent="-457200">
              <a:buFont typeface="Arial" panose="020B0604020202020204" pitchFamily="34" charset="0"/>
              <a:buChar char="•"/>
            </a:pPr>
            <a:r>
              <a:rPr lang="en-US" sz="3200" b="1" dirty="0"/>
              <a:t>They ignore the advice they have been given </a:t>
            </a:r>
            <a:endParaRPr lang="en-GB" sz="2800" b="1" dirty="0"/>
          </a:p>
        </p:txBody>
      </p:sp>
    </p:spTree>
    <p:extLst>
      <p:ext uri="{BB962C8B-B14F-4D97-AF65-F5344CB8AC3E}">
        <p14:creationId xmlns:p14="http://schemas.microsoft.com/office/powerpoint/2010/main" val="1426244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3127" y="149629"/>
            <a:ext cx="11986953" cy="646331"/>
          </a:xfrm>
          <a:prstGeom prst="rect">
            <a:avLst/>
          </a:prstGeom>
          <a:noFill/>
        </p:spPr>
        <p:txBody>
          <a:bodyPr wrap="square" rtlCol="0">
            <a:spAutoFit/>
          </a:bodyPr>
          <a:lstStyle/>
          <a:p>
            <a:r>
              <a:rPr lang="en-GB" sz="3600" b="1" dirty="0"/>
              <a:t>What happens next? </a:t>
            </a:r>
          </a:p>
        </p:txBody>
      </p:sp>
      <p:sp>
        <p:nvSpPr>
          <p:cNvPr id="5" name="Rounded Rectangle 4"/>
          <p:cNvSpPr/>
          <p:nvPr/>
        </p:nvSpPr>
        <p:spPr>
          <a:xfrm>
            <a:off x="1872343" y="1012371"/>
            <a:ext cx="8523513" cy="518333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sz="2400" dirty="0">
                <a:solidFill>
                  <a:schemeClr val="tx1"/>
                </a:solidFill>
              </a:rPr>
              <a:t>Read the </a:t>
            </a:r>
            <a:r>
              <a:rPr lang="en-US" sz="2400" b="1" dirty="0">
                <a:solidFill>
                  <a:schemeClr val="tx1"/>
                </a:solidFill>
              </a:rPr>
              <a:t>options booklet</a:t>
            </a:r>
            <a:r>
              <a:rPr lang="en-US" sz="2400" dirty="0">
                <a:solidFill>
                  <a:schemeClr val="tx1"/>
                </a:solidFill>
              </a:rPr>
              <a:t> </a:t>
            </a:r>
          </a:p>
          <a:p>
            <a:pPr marL="285750" indent="-285750">
              <a:buFont typeface="Arial" panose="020B0604020202020204" pitchFamily="34" charset="0"/>
              <a:buChar char="•"/>
            </a:pPr>
            <a:endParaRPr lang="en-GB" sz="2400" dirty="0">
              <a:solidFill>
                <a:schemeClr val="tx1"/>
              </a:solidFill>
            </a:endParaRPr>
          </a:p>
          <a:p>
            <a:pPr marL="285750" indent="-285750">
              <a:buFont typeface="Arial" panose="020B0604020202020204" pitchFamily="34" charset="0"/>
              <a:buChar char="•"/>
            </a:pPr>
            <a:r>
              <a:rPr lang="en-GB" sz="2400" dirty="0">
                <a:solidFill>
                  <a:schemeClr val="tx1"/>
                </a:solidFill>
              </a:rPr>
              <a:t>Visit the </a:t>
            </a:r>
            <a:r>
              <a:rPr lang="en-GB" sz="2400" b="1" dirty="0">
                <a:solidFill>
                  <a:schemeClr val="tx1"/>
                </a:solidFill>
              </a:rPr>
              <a:t>subject showcase </a:t>
            </a:r>
            <a:r>
              <a:rPr lang="en-GB" sz="2400" dirty="0">
                <a:solidFill>
                  <a:schemeClr val="tx1"/>
                </a:solidFill>
              </a:rPr>
              <a:t>to find out more about options subjects, talk to subject staff and current GCSE students</a:t>
            </a:r>
          </a:p>
          <a:p>
            <a:pPr marL="285750" indent="-285750">
              <a:buFont typeface="Arial" panose="020B0604020202020204" pitchFamily="34" charset="0"/>
              <a:buChar char="•"/>
            </a:pPr>
            <a:endParaRPr lang="en-US" sz="2400" dirty="0">
              <a:solidFill>
                <a:schemeClr val="tx1"/>
              </a:solidFill>
            </a:endParaRPr>
          </a:p>
          <a:p>
            <a:pPr marL="285750" indent="-285750">
              <a:buFont typeface="Arial" panose="020B0604020202020204" pitchFamily="34" charset="0"/>
              <a:buChar char="•"/>
            </a:pPr>
            <a:r>
              <a:rPr lang="en-US" sz="2400" b="1" dirty="0">
                <a:solidFill>
                  <a:schemeClr val="tx1"/>
                </a:solidFill>
              </a:rPr>
              <a:t>Do your research -</a:t>
            </a:r>
            <a:r>
              <a:rPr lang="en-US" sz="2400" dirty="0">
                <a:solidFill>
                  <a:schemeClr val="tx1"/>
                </a:solidFill>
              </a:rPr>
              <a:t>Talk</a:t>
            </a:r>
            <a:r>
              <a:rPr lang="en-US" sz="2400" b="1" dirty="0">
                <a:solidFill>
                  <a:schemeClr val="tx1"/>
                </a:solidFill>
              </a:rPr>
              <a:t> </a:t>
            </a:r>
            <a:r>
              <a:rPr lang="en-US" sz="2400" dirty="0">
                <a:solidFill>
                  <a:schemeClr val="tx1"/>
                </a:solidFill>
              </a:rPr>
              <a:t>to subject teachers/older students/ tutors to find out more about subject choices </a:t>
            </a:r>
            <a:endParaRPr lang="en-GB" sz="2400" dirty="0">
              <a:solidFill>
                <a:schemeClr val="tx1"/>
              </a:solidFill>
            </a:endParaRPr>
          </a:p>
          <a:p>
            <a:pPr marL="285750" indent="-285750">
              <a:buFont typeface="Arial" panose="020B0604020202020204" pitchFamily="34" charset="0"/>
              <a:buChar char="•"/>
            </a:pPr>
            <a:endParaRPr lang="en-GB" sz="2400" dirty="0">
              <a:solidFill>
                <a:schemeClr val="tx1"/>
              </a:solidFill>
            </a:endParaRPr>
          </a:p>
          <a:p>
            <a:pPr marL="285750" indent="-285750">
              <a:buFont typeface="Arial" panose="020B0604020202020204" pitchFamily="34" charset="0"/>
              <a:buChar char="•"/>
            </a:pPr>
            <a:r>
              <a:rPr lang="en-GB" sz="2400" dirty="0">
                <a:solidFill>
                  <a:schemeClr val="tx1"/>
                </a:solidFill>
              </a:rPr>
              <a:t>Fill in the </a:t>
            </a:r>
            <a:r>
              <a:rPr lang="en-GB" sz="2400" b="1" dirty="0">
                <a:solidFill>
                  <a:schemeClr val="tx1"/>
                </a:solidFill>
              </a:rPr>
              <a:t>options form </a:t>
            </a:r>
            <a:r>
              <a:rPr lang="en-GB" sz="2400" dirty="0">
                <a:solidFill>
                  <a:schemeClr val="tx1"/>
                </a:solidFill>
              </a:rPr>
              <a:t>and hand it in to Student Services by </a:t>
            </a:r>
            <a:r>
              <a:rPr lang="en-GB" sz="2400" b="1" dirty="0">
                <a:solidFill>
                  <a:schemeClr val="tx1"/>
                </a:solidFill>
              </a:rPr>
              <a:t>Wednesday 26 February</a:t>
            </a:r>
          </a:p>
          <a:p>
            <a:pPr marL="285750" indent="-285750">
              <a:buFont typeface="Arial" panose="020B0604020202020204" pitchFamily="34" charset="0"/>
              <a:buChar char="•"/>
            </a:pPr>
            <a:endParaRPr lang="en-GB" sz="2400" dirty="0">
              <a:solidFill>
                <a:schemeClr val="tx1"/>
              </a:solidFill>
            </a:endParaRPr>
          </a:p>
        </p:txBody>
      </p:sp>
    </p:spTree>
    <p:extLst>
      <p:ext uri="{BB962C8B-B14F-4D97-AF65-F5344CB8AC3E}">
        <p14:creationId xmlns:p14="http://schemas.microsoft.com/office/powerpoint/2010/main" val="220408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62E8D-A880-4C2B-6631-C2F63B2B1028}"/>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44E3A20-073C-886C-6E27-23A6002F52B9}"/>
              </a:ext>
            </a:extLst>
          </p:cNvPr>
          <p:cNvPicPr>
            <a:picLocks noGrp="1" noChangeAspect="1"/>
          </p:cNvPicPr>
          <p:nvPr>
            <p:ph idx="1"/>
          </p:nvPr>
        </p:nvPicPr>
        <p:blipFill>
          <a:blip r:embed="rId2"/>
          <a:stretch>
            <a:fillRect/>
          </a:stretch>
        </p:blipFill>
        <p:spPr>
          <a:xfrm>
            <a:off x="1943624" y="-52185"/>
            <a:ext cx="7152250" cy="6962369"/>
          </a:xfrm>
          <a:prstGeom prst="rect">
            <a:avLst/>
          </a:prstGeom>
        </p:spPr>
      </p:pic>
    </p:spTree>
    <p:extLst>
      <p:ext uri="{BB962C8B-B14F-4D97-AF65-F5344CB8AC3E}">
        <p14:creationId xmlns:p14="http://schemas.microsoft.com/office/powerpoint/2010/main" val="1527195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Google Shape;1200;p150"/>
          <p:cNvSpPr txBox="1">
            <a:spLocks noChangeArrowheads="1"/>
          </p:cNvSpPr>
          <p:nvPr/>
        </p:nvSpPr>
        <p:spPr bwMode="auto">
          <a:xfrm>
            <a:off x="5108576" y="1235076"/>
            <a:ext cx="2593975" cy="30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75" rIns="68569" bIns="34275"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0" fontAlgn="base" hangingPunct="0">
              <a:lnSpc>
                <a:spcPct val="80000"/>
              </a:lnSpc>
              <a:spcBef>
                <a:spcPct val="0"/>
              </a:spcBef>
              <a:spcAft>
                <a:spcPct val="0"/>
              </a:spcAft>
              <a:buClr>
                <a:srgbClr val="595959"/>
              </a:buClr>
              <a:buSzPts val="2600"/>
            </a:pPr>
            <a:endParaRPr lang="en-US" altLang="en-US">
              <a:solidFill>
                <a:srgbClr val="000000"/>
              </a:solidFill>
            </a:endParaRPr>
          </a:p>
        </p:txBody>
      </p:sp>
      <p:sp>
        <p:nvSpPr>
          <p:cNvPr id="1208" name="Google Shape;1208;p150"/>
          <p:cNvSpPr txBox="1"/>
          <p:nvPr/>
        </p:nvSpPr>
        <p:spPr>
          <a:xfrm>
            <a:off x="1682751" y="2122489"/>
            <a:ext cx="1617663" cy="244475"/>
          </a:xfrm>
          <a:prstGeom prst="rect">
            <a:avLst/>
          </a:prstGeom>
          <a:solidFill>
            <a:srgbClr val="C89801"/>
          </a:solidFill>
          <a:ln>
            <a:noFill/>
          </a:ln>
        </p:spPr>
        <p:txBody>
          <a:bodyPr spcFirstLastPara="1" lIns="68569" tIns="34275" rIns="68569" bIns="34275"/>
          <a:lstStyle/>
          <a:p>
            <a:pPr eaLnBrk="0" fontAlgn="base" hangingPunct="0">
              <a:defRPr/>
            </a:pPr>
            <a:r>
              <a:rPr lang="en-US" sz="1125" u="sng"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a:t>
            </a:r>
            <a:r>
              <a:rPr lang="en-GB" sz="1125" u="sng" dirty="0" err="1">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areers</a:t>
            </a:r>
            <a:r>
              <a:rPr lang="en-GB" sz="1125" u="sng"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 library</a:t>
            </a:r>
            <a:endParaRPr sz="1125" u="sng"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209" name="Google Shape;1209;p150"/>
          <p:cNvSpPr txBox="1"/>
          <p:nvPr/>
        </p:nvSpPr>
        <p:spPr>
          <a:xfrm>
            <a:off x="3390900" y="1646239"/>
            <a:ext cx="1746250" cy="333375"/>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ea typeface="Calibri"/>
                <a:cs typeface="Calibri"/>
                <a:sym typeface="Calibri"/>
              </a:rPr>
              <a:t>Recording what you’ve done </a:t>
            </a:r>
            <a:endParaRPr sz="788" dirty="0">
              <a:solidFill>
                <a:srgbClr val="000000"/>
              </a:solidFill>
              <a:latin typeface="Arial" panose="020B0604020202020204" pitchFamily="34" charset="0"/>
            </a:endParaRPr>
          </a:p>
        </p:txBody>
      </p:sp>
      <p:sp>
        <p:nvSpPr>
          <p:cNvPr id="20" name="Google Shape;109;p15">
            <a:extLst>
              <a:ext uri="{FF2B5EF4-FFF2-40B4-BE49-F238E27FC236}">
                <a16:creationId xmlns:a16="http://schemas.microsoft.com/office/drawing/2014/main" id="{CB22A04E-5B52-0D48-9D8B-71E2E8BBF6CB}"/>
              </a:ext>
            </a:extLst>
          </p:cNvPr>
          <p:cNvSpPr txBox="1"/>
          <p:nvPr/>
        </p:nvSpPr>
        <p:spPr>
          <a:xfrm>
            <a:off x="1770064" y="1651001"/>
            <a:ext cx="1400175" cy="333375"/>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ea typeface="Calibri"/>
                <a:cs typeface="Calibri"/>
                <a:sym typeface="Calibri"/>
              </a:rPr>
              <a:t>Exploring pathways</a:t>
            </a:r>
            <a:endParaRPr sz="788" dirty="0">
              <a:solidFill>
                <a:srgbClr val="000000"/>
              </a:solidFill>
              <a:latin typeface="Arial" panose="020B0604020202020204" pitchFamily="34" charset="0"/>
            </a:endParaRPr>
          </a:p>
        </p:txBody>
      </p:sp>
      <p:sp>
        <p:nvSpPr>
          <p:cNvPr id="26" name="Google Shape;124;p16">
            <a:extLst>
              <a:ext uri="{FF2B5EF4-FFF2-40B4-BE49-F238E27FC236}">
                <a16:creationId xmlns:a16="http://schemas.microsoft.com/office/drawing/2014/main" id="{946807C6-1AD6-5445-9726-FDBF7D2AECA9}"/>
              </a:ext>
            </a:extLst>
          </p:cNvPr>
          <p:cNvSpPr txBox="1"/>
          <p:nvPr/>
        </p:nvSpPr>
        <p:spPr>
          <a:xfrm>
            <a:off x="5273676" y="1646239"/>
            <a:ext cx="1571625" cy="333375"/>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ea typeface="Calibri"/>
                <a:cs typeface="Calibri"/>
                <a:sym typeface="Calibri"/>
              </a:rPr>
              <a:t>Searching for opportunities</a:t>
            </a:r>
            <a:endParaRPr sz="788" dirty="0">
              <a:solidFill>
                <a:srgbClr val="000000"/>
              </a:solidFill>
              <a:latin typeface="Arial" panose="020B0604020202020204" pitchFamily="34" charset="0"/>
            </a:endParaRPr>
          </a:p>
        </p:txBody>
      </p:sp>
      <p:sp>
        <p:nvSpPr>
          <p:cNvPr id="32" name="Google Shape;157;p18">
            <a:extLst>
              <a:ext uri="{FF2B5EF4-FFF2-40B4-BE49-F238E27FC236}">
                <a16:creationId xmlns:a16="http://schemas.microsoft.com/office/drawing/2014/main" id="{61FC68E1-8DB9-C844-AB50-E355C593B9A6}"/>
              </a:ext>
            </a:extLst>
          </p:cNvPr>
          <p:cNvSpPr txBox="1"/>
          <p:nvPr/>
        </p:nvSpPr>
        <p:spPr>
          <a:xfrm>
            <a:off x="7131050" y="1641475"/>
            <a:ext cx="1536700" cy="325438"/>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ea typeface="Calibri"/>
                <a:cs typeface="Calibri"/>
                <a:sym typeface="Calibri"/>
              </a:rPr>
              <a:t>Drafting application materials</a:t>
            </a:r>
            <a:endParaRPr sz="788" dirty="0">
              <a:solidFill>
                <a:srgbClr val="000000"/>
              </a:solidFill>
              <a:latin typeface="Arial" panose="020B0604020202020204" pitchFamily="34" charset="0"/>
            </a:endParaRPr>
          </a:p>
        </p:txBody>
      </p:sp>
      <p:sp>
        <p:nvSpPr>
          <p:cNvPr id="36" name="Google Shape;170;p19">
            <a:extLst>
              <a:ext uri="{FF2B5EF4-FFF2-40B4-BE49-F238E27FC236}">
                <a16:creationId xmlns:a16="http://schemas.microsoft.com/office/drawing/2014/main" id="{A3406AD3-4E04-2E46-AE85-944634E205BE}"/>
              </a:ext>
            </a:extLst>
          </p:cNvPr>
          <p:cNvSpPr txBox="1"/>
          <p:nvPr/>
        </p:nvSpPr>
        <p:spPr>
          <a:xfrm>
            <a:off x="8932864" y="1655763"/>
            <a:ext cx="1584325" cy="323850"/>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ea typeface="Calibri"/>
                <a:cs typeface="Calibri"/>
                <a:sym typeface="Calibri"/>
              </a:rPr>
              <a:t>Making applications</a:t>
            </a:r>
            <a:endParaRPr sz="788" dirty="0">
              <a:solidFill>
                <a:srgbClr val="000000"/>
              </a:solidFill>
              <a:latin typeface="Arial" panose="020B0604020202020204" pitchFamily="34" charset="0"/>
            </a:endParaRPr>
          </a:p>
        </p:txBody>
      </p:sp>
      <p:cxnSp>
        <p:nvCxnSpPr>
          <p:cNvPr id="10249" name="Google Shape;104;p15"/>
          <p:cNvCxnSpPr>
            <a:cxnSpLocks/>
          </p:cNvCxnSpPr>
          <p:nvPr/>
        </p:nvCxnSpPr>
        <p:spPr bwMode="auto">
          <a:xfrm>
            <a:off x="3378200" y="1647826"/>
            <a:ext cx="20638" cy="4087813"/>
          </a:xfrm>
          <a:prstGeom prst="straightConnector1">
            <a:avLst/>
          </a:prstGeom>
          <a:noFill/>
          <a:ln w="28575">
            <a:solidFill>
              <a:srgbClr val="33CC99"/>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10250" name="Google Shape;104;p15"/>
          <p:cNvCxnSpPr>
            <a:cxnSpLocks/>
          </p:cNvCxnSpPr>
          <p:nvPr/>
        </p:nvCxnSpPr>
        <p:spPr bwMode="auto">
          <a:xfrm>
            <a:off x="5184775" y="1647826"/>
            <a:ext cx="14288" cy="4087813"/>
          </a:xfrm>
          <a:prstGeom prst="straightConnector1">
            <a:avLst/>
          </a:prstGeom>
          <a:noFill/>
          <a:ln w="28575">
            <a:solidFill>
              <a:srgbClr val="33CC99"/>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10251" name="Google Shape;104;p15"/>
          <p:cNvCxnSpPr>
            <a:cxnSpLocks/>
          </p:cNvCxnSpPr>
          <p:nvPr/>
        </p:nvCxnSpPr>
        <p:spPr bwMode="auto">
          <a:xfrm>
            <a:off x="6983413" y="1647826"/>
            <a:ext cx="11112" cy="4087813"/>
          </a:xfrm>
          <a:prstGeom prst="straightConnector1">
            <a:avLst/>
          </a:prstGeom>
          <a:noFill/>
          <a:ln w="28575">
            <a:solidFill>
              <a:srgbClr val="33CC99"/>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10252" name="Google Shape;104;p15"/>
          <p:cNvCxnSpPr>
            <a:cxnSpLocks/>
          </p:cNvCxnSpPr>
          <p:nvPr/>
        </p:nvCxnSpPr>
        <p:spPr bwMode="auto">
          <a:xfrm flipH="1">
            <a:off x="8786814" y="1647826"/>
            <a:ext cx="3175" cy="4087813"/>
          </a:xfrm>
          <a:prstGeom prst="straightConnector1">
            <a:avLst/>
          </a:prstGeom>
          <a:noFill/>
          <a:ln w="28575">
            <a:solidFill>
              <a:srgbClr val="33CC99"/>
            </a:solidFill>
            <a:miter lim="800000"/>
            <a:headEnd type="none" w="sm" len="sm"/>
            <a:tailEnd type="none" w="sm" len="sm"/>
          </a:ln>
          <a:extLst>
            <a:ext uri="{909E8E84-426E-40DD-AFC4-6F175D3DCCD1}">
              <a14:hiddenFill xmlns:a14="http://schemas.microsoft.com/office/drawing/2010/main">
                <a:noFill/>
              </a14:hiddenFill>
            </a:ext>
          </a:extLst>
        </p:spPr>
      </p:cxnSp>
      <p:pic>
        <p:nvPicPr>
          <p:cNvPr id="10253" name="Picture 4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08576" y="992189"/>
            <a:ext cx="1630363"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Google Shape;124;p16">
            <a:extLst>
              <a:ext uri="{FF2B5EF4-FFF2-40B4-BE49-F238E27FC236}">
                <a16:creationId xmlns:a16="http://schemas.microsoft.com/office/drawing/2014/main" id="{5B795AC4-33C2-4241-949A-8850B4FF6F2C}"/>
              </a:ext>
            </a:extLst>
          </p:cNvPr>
          <p:cNvSpPr txBox="1"/>
          <p:nvPr/>
        </p:nvSpPr>
        <p:spPr>
          <a:xfrm>
            <a:off x="1682751" y="4835525"/>
            <a:ext cx="1573213" cy="331788"/>
          </a:xfrm>
          <a:prstGeom prst="rect">
            <a:avLst/>
          </a:prstGeom>
          <a:noFill/>
          <a:ln>
            <a:noFill/>
          </a:ln>
        </p:spPr>
        <p:txBody>
          <a:bodyPr spcFirstLastPara="1" lIns="68569" tIns="34275" rIns="68569" bIns="34275"/>
          <a:lstStyle/>
          <a:p>
            <a:pPr algn="ctr" eaLnBrk="0" fontAlgn="base" hangingPunct="0">
              <a:defRPr/>
            </a:pPr>
            <a:r>
              <a:rPr lang="en-GB" sz="1200" dirty="0">
                <a:solidFill>
                  <a:srgbClr val="3F3F3F"/>
                </a:solidFill>
                <a:latin typeface="Calibri"/>
                <a:cs typeface="Calibri"/>
                <a:sym typeface="Calibri"/>
              </a:rPr>
              <a:t>Create an account</a:t>
            </a:r>
            <a:endParaRPr sz="788" dirty="0">
              <a:solidFill>
                <a:srgbClr val="000000"/>
              </a:solidFill>
              <a:latin typeface="Arial" panose="020B0604020202020204" pitchFamily="34" charset="0"/>
            </a:endParaRPr>
          </a:p>
        </p:txBody>
      </p:sp>
      <p:sp>
        <p:nvSpPr>
          <p:cNvPr id="52" name="Google Shape;1208;p150">
            <a:extLst>
              <a:ext uri="{FF2B5EF4-FFF2-40B4-BE49-F238E27FC236}">
                <a16:creationId xmlns:a16="http://schemas.microsoft.com/office/drawing/2014/main" id="{7AAC8A53-95C9-445B-A583-DC856D2B631D}"/>
              </a:ext>
            </a:extLst>
          </p:cNvPr>
          <p:cNvSpPr txBox="1"/>
          <p:nvPr/>
        </p:nvSpPr>
        <p:spPr>
          <a:xfrm>
            <a:off x="1687513" y="2435226"/>
            <a:ext cx="1612900" cy="244475"/>
          </a:xfrm>
          <a:prstGeom prst="rect">
            <a:avLst/>
          </a:prstGeom>
          <a:solidFill>
            <a:srgbClr val="7030A0"/>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S</a:t>
            </a:r>
            <a:r>
              <a:rPr lang="en-GB" sz="1125" dirty="0" err="1">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ubjects</a:t>
            </a:r>
            <a:r>
              <a:rPr lang="en-GB"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 library</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Google Shape;1208;p150">
            <a:extLst>
              <a:ext uri="{FF2B5EF4-FFF2-40B4-BE49-F238E27FC236}">
                <a16:creationId xmlns:a16="http://schemas.microsoft.com/office/drawing/2014/main" id="{41B2367E-5D42-47C0-8D5C-8151932DE96D}"/>
              </a:ext>
            </a:extLst>
          </p:cNvPr>
          <p:cNvSpPr txBox="1"/>
          <p:nvPr/>
        </p:nvSpPr>
        <p:spPr>
          <a:xfrm>
            <a:off x="1682751" y="2749551"/>
            <a:ext cx="1617663" cy="244475"/>
          </a:xfrm>
          <a:prstGeom prst="rect">
            <a:avLst/>
          </a:prstGeom>
          <a:solidFill>
            <a:srgbClr val="A03030"/>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Know-how</a:t>
            </a:r>
            <a:r>
              <a:rPr lang="en-GB"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 library</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4" name="Google Shape;1208;p150">
            <a:extLst>
              <a:ext uri="{FF2B5EF4-FFF2-40B4-BE49-F238E27FC236}">
                <a16:creationId xmlns:a16="http://schemas.microsoft.com/office/drawing/2014/main" id="{DA89A0E7-B438-4370-97DE-BE4CA3E5952C}"/>
              </a:ext>
            </a:extLst>
          </p:cNvPr>
          <p:cNvSpPr txBox="1"/>
          <p:nvPr/>
        </p:nvSpPr>
        <p:spPr>
          <a:xfrm>
            <a:off x="1682751" y="3065464"/>
            <a:ext cx="1617663" cy="244475"/>
          </a:xfrm>
          <a:prstGeom prst="rect">
            <a:avLst/>
          </a:prstGeom>
          <a:solidFill>
            <a:srgbClr val="4BC7C8"/>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MOOC</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5" name="Google Shape;1208;p150">
            <a:extLst>
              <a:ext uri="{FF2B5EF4-FFF2-40B4-BE49-F238E27FC236}">
                <a16:creationId xmlns:a16="http://schemas.microsoft.com/office/drawing/2014/main" id="{F801F937-3E8B-4C51-82B5-3C3DED48984A}"/>
              </a:ext>
            </a:extLst>
          </p:cNvPr>
          <p:cNvSpPr txBox="1"/>
          <p:nvPr/>
        </p:nvSpPr>
        <p:spPr>
          <a:xfrm>
            <a:off x="1682751" y="3384551"/>
            <a:ext cx="1617663" cy="244475"/>
          </a:xfrm>
          <a:prstGeom prst="rect">
            <a:avLst/>
          </a:prstGeom>
          <a:solidFill>
            <a:srgbClr val="D039A5"/>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Personality profile</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6" name="Google Shape;1208;p150">
            <a:extLst>
              <a:ext uri="{FF2B5EF4-FFF2-40B4-BE49-F238E27FC236}">
                <a16:creationId xmlns:a16="http://schemas.microsoft.com/office/drawing/2014/main" id="{23217CA8-1728-41F8-9882-90C83CE6E54F}"/>
              </a:ext>
            </a:extLst>
          </p:cNvPr>
          <p:cNvSpPr txBox="1"/>
          <p:nvPr/>
        </p:nvSpPr>
        <p:spPr>
          <a:xfrm>
            <a:off x="3486151" y="2122489"/>
            <a:ext cx="1617663" cy="244475"/>
          </a:xfrm>
          <a:prstGeom prst="rect">
            <a:avLst/>
          </a:prstGeom>
          <a:solidFill>
            <a:srgbClr val="DA669F"/>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Activities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7" name="Google Shape;1208;p150">
            <a:extLst>
              <a:ext uri="{FF2B5EF4-FFF2-40B4-BE49-F238E27FC236}">
                <a16:creationId xmlns:a16="http://schemas.microsoft.com/office/drawing/2014/main" id="{9284283F-CD03-4E03-B930-22A09FE5DAF9}"/>
              </a:ext>
            </a:extLst>
          </p:cNvPr>
          <p:cNvSpPr txBox="1"/>
          <p:nvPr/>
        </p:nvSpPr>
        <p:spPr>
          <a:xfrm>
            <a:off x="3484564" y="2427289"/>
            <a:ext cx="1616075" cy="244475"/>
          </a:xfrm>
          <a:prstGeom prst="rect">
            <a:avLst/>
          </a:prstGeom>
          <a:solidFill>
            <a:srgbClr val="9B59B6"/>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Competencies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8" name="Google Shape;1208;p150">
            <a:extLst>
              <a:ext uri="{FF2B5EF4-FFF2-40B4-BE49-F238E27FC236}">
                <a16:creationId xmlns:a16="http://schemas.microsoft.com/office/drawing/2014/main" id="{D351C534-7072-4AF3-B50A-E6D6B1399361}"/>
              </a:ext>
            </a:extLst>
          </p:cNvPr>
          <p:cNvSpPr txBox="1"/>
          <p:nvPr/>
        </p:nvSpPr>
        <p:spPr>
          <a:xfrm>
            <a:off x="3482976" y="2744789"/>
            <a:ext cx="1624013" cy="244475"/>
          </a:xfrm>
          <a:prstGeom prst="rect">
            <a:avLst/>
          </a:prstGeom>
          <a:solidFill>
            <a:srgbClr val="5959B6"/>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Interactions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9" name="Google Shape;1208;p150">
            <a:extLst>
              <a:ext uri="{FF2B5EF4-FFF2-40B4-BE49-F238E27FC236}">
                <a16:creationId xmlns:a16="http://schemas.microsoft.com/office/drawing/2014/main" id="{B5148863-A31B-499B-9786-ECD776381518}"/>
              </a:ext>
            </a:extLst>
          </p:cNvPr>
          <p:cNvSpPr txBox="1"/>
          <p:nvPr/>
        </p:nvSpPr>
        <p:spPr>
          <a:xfrm>
            <a:off x="5280026" y="2122489"/>
            <a:ext cx="1616075" cy="244475"/>
          </a:xfrm>
          <a:prstGeom prst="rect">
            <a:avLst/>
          </a:prstGeom>
          <a:solidFill>
            <a:srgbClr val="A50036"/>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UK universities </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0" name="Google Shape;1208;p150">
            <a:extLst>
              <a:ext uri="{FF2B5EF4-FFF2-40B4-BE49-F238E27FC236}">
                <a16:creationId xmlns:a16="http://schemas.microsoft.com/office/drawing/2014/main" id="{D466A5D9-7D01-48C8-A181-1280799DCDF4}"/>
              </a:ext>
            </a:extLst>
          </p:cNvPr>
          <p:cNvSpPr txBox="1"/>
          <p:nvPr/>
        </p:nvSpPr>
        <p:spPr>
          <a:xfrm>
            <a:off x="5280026" y="2430464"/>
            <a:ext cx="1616075" cy="242887"/>
          </a:xfrm>
          <a:prstGeom prst="rect">
            <a:avLst/>
          </a:prstGeom>
          <a:solidFill>
            <a:srgbClr val="0052A5"/>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US</a:t>
            </a:r>
            <a:r>
              <a:rPr lang="en-US" sz="1200"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 </a:t>
            </a: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universities</a:t>
            </a:r>
            <a:r>
              <a:rPr lang="en-US" sz="1200"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 </a:t>
            </a:r>
            <a:endParaRPr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1" name="Google Shape;1208;p150">
            <a:extLst>
              <a:ext uri="{FF2B5EF4-FFF2-40B4-BE49-F238E27FC236}">
                <a16:creationId xmlns:a16="http://schemas.microsoft.com/office/drawing/2014/main" id="{5B55E029-2F79-455F-80C6-2B5B6C2628E6}"/>
              </a:ext>
            </a:extLst>
          </p:cNvPr>
          <p:cNvSpPr txBox="1"/>
          <p:nvPr/>
        </p:nvSpPr>
        <p:spPr>
          <a:xfrm>
            <a:off x="5281613" y="2736851"/>
            <a:ext cx="1617662" cy="244475"/>
          </a:xfrm>
          <a:prstGeom prst="rect">
            <a:avLst/>
          </a:prstGeom>
          <a:solidFill>
            <a:srgbClr val="6815AD"/>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hlinkClick r:id="" action="ppaction://noaction"/>
              </a:rPr>
              <a:t>European universities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2" name="Google Shape;1208;p150">
            <a:extLst>
              <a:ext uri="{FF2B5EF4-FFF2-40B4-BE49-F238E27FC236}">
                <a16:creationId xmlns:a16="http://schemas.microsoft.com/office/drawing/2014/main" id="{6876F736-0890-450A-BDBD-8EE327345C79}"/>
              </a:ext>
            </a:extLst>
          </p:cNvPr>
          <p:cNvSpPr txBox="1"/>
          <p:nvPr/>
        </p:nvSpPr>
        <p:spPr>
          <a:xfrm>
            <a:off x="5280026" y="3040064"/>
            <a:ext cx="1616075" cy="244475"/>
          </a:xfrm>
          <a:prstGeom prst="rect">
            <a:avLst/>
          </a:prstGeom>
          <a:solidFill>
            <a:srgbClr val="007EFA"/>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Oxbridge</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3" name="Google Shape;1208;p150">
            <a:extLst>
              <a:ext uri="{FF2B5EF4-FFF2-40B4-BE49-F238E27FC236}">
                <a16:creationId xmlns:a16="http://schemas.microsoft.com/office/drawing/2014/main" id="{F590A3E8-8427-4B92-895A-B930D8424099}"/>
              </a:ext>
            </a:extLst>
          </p:cNvPr>
          <p:cNvSpPr txBox="1"/>
          <p:nvPr/>
        </p:nvSpPr>
        <p:spPr>
          <a:xfrm>
            <a:off x="5280026" y="3348039"/>
            <a:ext cx="1616075" cy="242887"/>
          </a:xfrm>
          <a:prstGeom prst="rect">
            <a:avLst/>
          </a:prstGeom>
          <a:solidFill>
            <a:srgbClr val="EC44F2"/>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Apprenticeships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4" name="Google Shape;1208;p150">
            <a:extLst>
              <a:ext uri="{FF2B5EF4-FFF2-40B4-BE49-F238E27FC236}">
                <a16:creationId xmlns:a16="http://schemas.microsoft.com/office/drawing/2014/main" id="{E2CF340D-3180-4964-A368-F3E06B9AF1AC}"/>
              </a:ext>
            </a:extLst>
          </p:cNvPr>
          <p:cNvSpPr txBox="1"/>
          <p:nvPr/>
        </p:nvSpPr>
        <p:spPr>
          <a:xfrm>
            <a:off x="5280026" y="3657601"/>
            <a:ext cx="1617663" cy="244475"/>
          </a:xfrm>
          <a:prstGeom prst="rect">
            <a:avLst/>
          </a:prstGeom>
          <a:solidFill>
            <a:srgbClr val="FF7901"/>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College / Sixth Form</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5" name="Google Shape;1208;p150">
            <a:extLst>
              <a:ext uri="{FF2B5EF4-FFF2-40B4-BE49-F238E27FC236}">
                <a16:creationId xmlns:a16="http://schemas.microsoft.com/office/drawing/2014/main" id="{5E0E16C7-7A59-45C9-A2C8-116662A260D0}"/>
              </a:ext>
            </a:extLst>
          </p:cNvPr>
          <p:cNvSpPr txBox="1"/>
          <p:nvPr/>
        </p:nvSpPr>
        <p:spPr>
          <a:xfrm>
            <a:off x="5280026" y="3959226"/>
            <a:ext cx="1616075" cy="244475"/>
          </a:xfrm>
          <a:prstGeom prst="rect">
            <a:avLst/>
          </a:prstGeom>
          <a:solidFill>
            <a:srgbClr val="F90505"/>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Canadian universities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6" name="Google Shape;1208;p150">
            <a:extLst>
              <a:ext uri="{FF2B5EF4-FFF2-40B4-BE49-F238E27FC236}">
                <a16:creationId xmlns:a16="http://schemas.microsoft.com/office/drawing/2014/main" id="{8583FD9D-B9A9-49F6-9E58-1FDDD6C39FC3}"/>
              </a:ext>
            </a:extLst>
          </p:cNvPr>
          <p:cNvSpPr txBox="1"/>
          <p:nvPr/>
        </p:nvSpPr>
        <p:spPr>
          <a:xfrm>
            <a:off x="5280026" y="4267201"/>
            <a:ext cx="1616075" cy="244475"/>
          </a:xfrm>
          <a:prstGeom prst="rect">
            <a:avLst/>
          </a:prstGeom>
          <a:solidFill>
            <a:srgbClr val="16DD36"/>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Asian universities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7" name="Google Shape;1208;p150">
            <a:extLst>
              <a:ext uri="{FF2B5EF4-FFF2-40B4-BE49-F238E27FC236}">
                <a16:creationId xmlns:a16="http://schemas.microsoft.com/office/drawing/2014/main" id="{86E2A20F-39BF-4B5B-974D-2AB594543539}"/>
              </a:ext>
            </a:extLst>
          </p:cNvPr>
          <p:cNvSpPr txBox="1"/>
          <p:nvPr/>
        </p:nvSpPr>
        <p:spPr>
          <a:xfrm>
            <a:off x="5272089" y="4579939"/>
            <a:ext cx="1616075" cy="244475"/>
          </a:xfrm>
          <a:prstGeom prst="rect">
            <a:avLst/>
          </a:prstGeom>
          <a:solidFill>
            <a:srgbClr val="31869B"/>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Australasian unis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8" name="Google Shape;1208;p150">
            <a:extLst>
              <a:ext uri="{FF2B5EF4-FFF2-40B4-BE49-F238E27FC236}">
                <a16:creationId xmlns:a16="http://schemas.microsoft.com/office/drawing/2014/main" id="{11E00DF6-DE60-436C-AA61-099638080A12}"/>
              </a:ext>
            </a:extLst>
          </p:cNvPr>
          <p:cNvSpPr txBox="1"/>
          <p:nvPr/>
        </p:nvSpPr>
        <p:spPr>
          <a:xfrm>
            <a:off x="5280026" y="4886326"/>
            <a:ext cx="1616075" cy="244475"/>
          </a:xfrm>
          <a:prstGeom prst="rect">
            <a:avLst/>
          </a:prstGeom>
          <a:solidFill>
            <a:srgbClr val="B54F0D"/>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Special opportunities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9" name="Google Shape;1208;p150">
            <a:extLst>
              <a:ext uri="{FF2B5EF4-FFF2-40B4-BE49-F238E27FC236}">
                <a16:creationId xmlns:a16="http://schemas.microsoft.com/office/drawing/2014/main" id="{C2D16DB8-2E77-430E-9DF1-BFFD649EA407}"/>
              </a:ext>
            </a:extLst>
          </p:cNvPr>
          <p:cNvSpPr txBox="1"/>
          <p:nvPr/>
        </p:nvSpPr>
        <p:spPr>
          <a:xfrm>
            <a:off x="5280026" y="5197476"/>
            <a:ext cx="1616075" cy="244475"/>
          </a:xfrm>
          <a:prstGeom prst="rect">
            <a:avLst/>
          </a:prstGeom>
          <a:solidFill>
            <a:srgbClr val="755B99"/>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ME and African unis</a:t>
            </a:r>
            <a:endPar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273" name="Google Shape;1208;p150"/>
          <p:cNvSpPr txBox="1">
            <a:spLocks noChangeArrowheads="1"/>
          </p:cNvSpPr>
          <p:nvPr/>
        </p:nvSpPr>
        <p:spPr bwMode="auto">
          <a:xfrm>
            <a:off x="7085013" y="2109789"/>
            <a:ext cx="1624012" cy="244475"/>
          </a:xfrm>
          <a:prstGeom prst="rect">
            <a:avLst/>
          </a:prstGeom>
          <a:solidFill>
            <a:srgbClr val="D9545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69" tIns="34275" rIns="68569" bIns="34275"/>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n-US" altLang="en-US">
                <a:solidFill>
                  <a:srgbClr val="FFFFFF"/>
                </a:solidFill>
                <a:latin typeface="Open Sans" charset="0"/>
                <a:cs typeface="Open Sans" charset="0"/>
                <a:sym typeface="Calibri" panose="020F0502020204030204" pitchFamily="34" charset="0"/>
                <a:hlinkClick r:id="" action="ppaction://noaction"/>
              </a:rPr>
              <a:t>UK Personal Statement</a:t>
            </a:r>
            <a:endParaRPr lang="en-US" altLang="en-US">
              <a:solidFill>
                <a:srgbClr val="FFFFFF"/>
              </a:solidFill>
              <a:latin typeface="Open Sans" charset="0"/>
              <a:cs typeface="Open Sans" charset="0"/>
            </a:endParaRPr>
          </a:p>
        </p:txBody>
      </p:sp>
      <p:sp>
        <p:nvSpPr>
          <p:cNvPr id="79" name="Google Shape;1208;p150">
            <a:extLst>
              <a:ext uri="{FF2B5EF4-FFF2-40B4-BE49-F238E27FC236}">
                <a16:creationId xmlns:a16="http://schemas.microsoft.com/office/drawing/2014/main" id="{CED638E7-9C37-4685-BFF0-E5BA1C7AC5FD}"/>
              </a:ext>
            </a:extLst>
          </p:cNvPr>
          <p:cNvSpPr txBox="1"/>
          <p:nvPr/>
        </p:nvSpPr>
        <p:spPr>
          <a:xfrm>
            <a:off x="7086600" y="2414589"/>
            <a:ext cx="1625600" cy="244475"/>
          </a:xfrm>
          <a:prstGeom prst="rect">
            <a:avLst/>
          </a:prstGeom>
          <a:solidFill>
            <a:srgbClr val="9F8A42"/>
          </a:solidFill>
          <a:ln>
            <a:noFill/>
          </a:ln>
        </p:spPr>
        <p:txBody>
          <a:bodyPr spcFirstLastPara="1" lIns="68569" tIns="34275" rIns="68569" bIns="34275"/>
          <a:lstStyle/>
          <a:p>
            <a:pPr eaLnBrk="0" fontAlgn="base" hangingPunct="0">
              <a:defRPr/>
            </a:pPr>
            <a:r>
              <a:rPr lang="en-US" sz="1125" u="sng"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Academics</a:t>
            </a:r>
            <a:endParaRPr sz="1125" u="sng"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0" name="Google Shape;1208;p150">
            <a:extLst>
              <a:ext uri="{FF2B5EF4-FFF2-40B4-BE49-F238E27FC236}">
                <a16:creationId xmlns:a16="http://schemas.microsoft.com/office/drawing/2014/main" id="{379A4484-695A-4AB8-B208-1A24B4B9FBC8}"/>
              </a:ext>
            </a:extLst>
          </p:cNvPr>
          <p:cNvSpPr txBox="1"/>
          <p:nvPr/>
        </p:nvSpPr>
        <p:spPr>
          <a:xfrm>
            <a:off x="7086601" y="2728914"/>
            <a:ext cx="1616075" cy="244475"/>
          </a:xfrm>
          <a:prstGeom prst="rect">
            <a:avLst/>
          </a:prstGeom>
          <a:solidFill>
            <a:srgbClr val="558465"/>
          </a:solidFill>
          <a:ln>
            <a:noFill/>
          </a:ln>
        </p:spPr>
        <p:txBody>
          <a:bodyPr spcFirstLastPara="1" lIns="68569" tIns="34275" rIns="68569" bIns="34275"/>
          <a:lstStyle/>
          <a:p>
            <a:pPr eaLnBrk="0" fontAlgn="base" hangingPunct="0">
              <a:spcBef>
                <a:spcPct val="0"/>
              </a:spcBef>
              <a:spcAft>
                <a:spcPct val="0"/>
              </a:spcAft>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CV / Resumé</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1" name="Google Shape;1208;p150">
            <a:extLst>
              <a:ext uri="{FF2B5EF4-FFF2-40B4-BE49-F238E27FC236}">
                <a16:creationId xmlns:a16="http://schemas.microsoft.com/office/drawing/2014/main" id="{6740F435-A313-4A30-8001-FEC2B2F5D43A}"/>
              </a:ext>
            </a:extLst>
          </p:cNvPr>
          <p:cNvSpPr txBox="1"/>
          <p:nvPr/>
        </p:nvSpPr>
        <p:spPr>
          <a:xfrm>
            <a:off x="7083426" y="3032126"/>
            <a:ext cx="1617663" cy="244475"/>
          </a:xfrm>
          <a:prstGeom prst="rect">
            <a:avLst/>
          </a:prstGeom>
          <a:solidFill>
            <a:srgbClr val="BE54D9"/>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Common App Essay</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2" name="Google Shape;1208;p150">
            <a:extLst>
              <a:ext uri="{FF2B5EF4-FFF2-40B4-BE49-F238E27FC236}">
                <a16:creationId xmlns:a16="http://schemas.microsoft.com/office/drawing/2014/main" id="{F897D609-C02C-4BD5-97D1-7147CEAA75B3}"/>
              </a:ext>
            </a:extLst>
          </p:cNvPr>
          <p:cNvSpPr txBox="1"/>
          <p:nvPr/>
        </p:nvSpPr>
        <p:spPr>
          <a:xfrm>
            <a:off x="7088189" y="3333751"/>
            <a:ext cx="1616075" cy="244475"/>
          </a:xfrm>
          <a:prstGeom prst="rect">
            <a:avLst/>
          </a:prstGeom>
          <a:solidFill>
            <a:srgbClr val="3FC9AD"/>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US recommenders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3" name="Google Shape;1208;p150">
            <a:extLst>
              <a:ext uri="{FF2B5EF4-FFF2-40B4-BE49-F238E27FC236}">
                <a16:creationId xmlns:a16="http://schemas.microsoft.com/office/drawing/2014/main" id="{EF0BBA0C-D136-46F8-AC7E-A4BB90B4BB05}"/>
              </a:ext>
            </a:extLst>
          </p:cNvPr>
          <p:cNvSpPr txBox="1"/>
          <p:nvPr/>
        </p:nvSpPr>
        <p:spPr>
          <a:xfrm>
            <a:off x="7088189" y="3638551"/>
            <a:ext cx="1616075" cy="263525"/>
          </a:xfrm>
          <a:prstGeom prst="rect">
            <a:avLst/>
          </a:prstGeom>
          <a:solidFill>
            <a:srgbClr val="FF0280"/>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Notes for Ref Writers</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4" name="Google Shape;1208;p150">
            <a:extLst>
              <a:ext uri="{FF2B5EF4-FFF2-40B4-BE49-F238E27FC236}">
                <a16:creationId xmlns:a16="http://schemas.microsoft.com/office/drawing/2014/main" id="{66309876-0BDC-4596-A72C-D6A6D963F988}"/>
              </a:ext>
            </a:extLst>
          </p:cNvPr>
          <p:cNvSpPr txBox="1"/>
          <p:nvPr/>
        </p:nvSpPr>
        <p:spPr>
          <a:xfrm>
            <a:off x="8893176" y="2109789"/>
            <a:ext cx="1616075" cy="244475"/>
          </a:xfrm>
          <a:prstGeom prst="rect">
            <a:avLst/>
          </a:prstGeom>
          <a:solidFill>
            <a:srgbClr val="B65959"/>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Post 16/18 Intentions </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5" name="Google Shape;1208;p150">
            <a:extLst>
              <a:ext uri="{FF2B5EF4-FFF2-40B4-BE49-F238E27FC236}">
                <a16:creationId xmlns:a16="http://schemas.microsoft.com/office/drawing/2014/main" id="{2777C5FF-C5FC-4D42-BD6C-D5F7AE945B4B}"/>
              </a:ext>
            </a:extLst>
          </p:cNvPr>
          <p:cNvSpPr txBox="1"/>
          <p:nvPr/>
        </p:nvSpPr>
        <p:spPr>
          <a:xfrm>
            <a:off x="8897939" y="2730501"/>
            <a:ext cx="1616075" cy="244475"/>
          </a:xfrm>
          <a:prstGeom prst="rect">
            <a:avLst/>
          </a:prstGeom>
          <a:solidFill>
            <a:srgbClr val="E84C3D"/>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Applications list</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6" name="Google Shape;1208;p150">
            <a:extLst>
              <a:ext uri="{FF2B5EF4-FFF2-40B4-BE49-F238E27FC236}">
                <a16:creationId xmlns:a16="http://schemas.microsoft.com/office/drawing/2014/main" id="{3B5421C9-43DB-4E03-9280-F9D4147C7CF0}"/>
              </a:ext>
            </a:extLst>
          </p:cNvPr>
          <p:cNvSpPr txBox="1"/>
          <p:nvPr/>
        </p:nvSpPr>
        <p:spPr>
          <a:xfrm>
            <a:off x="8893176" y="2416176"/>
            <a:ext cx="1616075" cy="244475"/>
          </a:xfrm>
          <a:prstGeom prst="rect">
            <a:avLst/>
          </a:prstGeom>
          <a:solidFill>
            <a:srgbClr val="DA669F"/>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Locker</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0" name="Google Shape;1208;p150">
            <a:extLst>
              <a:ext uri="{FF2B5EF4-FFF2-40B4-BE49-F238E27FC236}">
                <a16:creationId xmlns:a16="http://schemas.microsoft.com/office/drawing/2014/main" id="{B03934C2-64E4-47C5-AB36-9B881D5A7C75}"/>
              </a:ext>
            </a:extLst>
          </p:cNvPr>
          <p:cNvSpPr txBox="1"/>
          <p:nvPr/>
        </p:nvSpPr>
        <p:spPr>
          <a:xfrm>
            <a:off x="1682751" y="5191126"/>
            <a:ext cx="1616075" cy="244475"/>
          </a:xfrm>
          <a:prstGeom prst="rect">
            <a:avLst/>
          </a:prstGeom>
          <a:solidFill>
            <a:srgbClr val="3DCB9A"/>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rId4" action="ppaction://hlinksldjump"/>
              </a:rPr>
              <a:t>Sign up </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3" name="Google Shape;1208;p150">
            <a:hlinkClick r:id="" action="ppaction://noaction"/>
            <a:extLst>
              <a:ext uri="{FF2B5EF4-FFF2-40B4-BE49-F238E27FC236}">
                <a16:creationId xmlns:a16="http://schemas.microsoft.com/office/drawing/2014/main" id="{D34CFBEA-1F9E-4358-A130-126EDAC2CF79}"/>
              </a:ext>
            </a:extLst>
          </p:cNvPr>
          <p:cNvSpPr txBox="1"/>
          <p:nvPr/>
        </p:nvSpPr>
        <p:spPr>
          <a:xfrm>
            <a:off x="1687513" y="3702051"/>
            <a:ext cx="1617662" cy="244475"/>
          </a:xfrm>
          <a:prstGeom prst="rect">
            <a:avLst/>
          </a:prstGeom>
          <a:solidFill>
            <a:srgbClr val="2F75B5"/>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Interests profile</a:t>
            </a:r>
            <a:endParaRPr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6" name="Google Shape;1208;p150">
            <a:extLst>
              <a:ext uri="{FF2B5EF4-FFF2-40B4-BE49-F238E27FC236}">
                <a16:creationId xmlns:a16="http://schemas.microsoft.com/office/drawing/2014/main" id="{125B8572-03D8-44BA-BA1C-7F17FC009E05}"/>
              </a:ext>
            </a:extLst>
          </p:cNvPr>
          <p:cNvSpPr txBox="1"/>
          <p:nvPr/>
        </p:nvSpPr>
        <p:spPr>
          <a:xfrm>
            <a:off x="5283201" y="5507039"/>
            <a:ext cx="1616075" cy="244475"/>
          </a:xfrm>
          <a:prstGeom prst="rect">
            <a:avLst/>
          </a:prstGeom>
          <a:solidFill>
            <a:srgbClr val="558465"/>
          </a:solidFill>
          <a:ln>
            <a:noFill/>
          </a:ln>
        </p:spPr>
        <p:txBody>
          <a:bodyPr spcFirstLastPara="1" lIns="68569" tIns="34275" rIns="68569" bIns="34275"/>
          <a:lstStyle/>
          <a:p>
            <a:pPr eaLnBrk="0" fontAlgn="base" hangingPunct="0">
              <a:defRPr/>
            </a:pPr>
            <a:r>
              <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sym typeface="Calibri"/>
                <a:hlinkClick r:id="" action="ppaction://noaction"/>
              </a:rPr>
              <a:t>Irish universities</a:t>
            </a:r>
            <a:endParaRPr lang="en-US" sz="1125" dirty="0">
              <a:solidFill>
                <a:srgbClr val="FFFFFF"/>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285" name="TextBox 1"/>
          <p:cNvSpPr txBox="1">
            <a:spLocks noChangeArrowheads="1"/>
          </p:cNvSpPr>
          <p:nvPr/>
        </p:nvSpPr>
        <p:spPr bwMode="auto">
          <a:xfrm>
            <a:off x="1770063" y="6015039"/>
            <a:ext cx="7726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pPr>
            <a:r>
              <a:rPr lang="en-GB" altLang="en-US" dirty="0">
                <a:solidFill>
                  <a:srgbClr val="000000"/>
                </a:solidFill>
              </a:rPr>
              <a:t>Parents/carers can register using the </a:t>
            </a:r>
            <a:r>
              <a:rPr lang="en-GB" altLang="en-US" dirty="0" err="1">
                <a:solidFill>
                  <a:srgbClr val="000000"/>
                </a:solidFill>
              </a:rPr>
              <a:t>formcode</a:t>
            </a:r>
            <a:r>
              <a:rPr lang="en-GB" altLang="en-US" dirty="0">
                <a:solidFill>
                  <a:srgbClr val="000000"/>
                </a:solidFill>
              </a:rPr>
              <a:t>: </a:t>
            </a:r>
            <a:r>
              <a:rPr lang="en-GB" altLang="en-US" b="1" dirty="0" err="1">
                <a:solidFill>
                  <a:srgbClr val="000000"/>
                </a:solidFill>
              </a:rPr>
              <a:t>BACKparentscarers</a:t>
            </a:r>
            <a:endParaRPr lang="en-GB" altLang="en-US" b="1" dirty="0">
              <a:solidFill>
                <a:srgbClr val="000000"/>
              </a:solidFill>
            </a:endParaRPr>
          </a:p>
        </p:txBody>
      </p:sp>
    </p:spTree>
    <p:extLst>
      <p:ext uri="{BB962C8B-B14F-4D97-AF65-F5344CB8AC3E}">
        <p14:creationId xmlns:p14="http://schemas.microsoft.com/office/powerpoint/2010/main" val="4039548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27582C1-8302-4E9C-B1CA-0132CCD5A31D}"/>
              </a:ext>
            </a:extLst>
          </p:cNvPr>
          <p:cNvSpPr/>
          <p:nvPr/>
        </p:nvSpPr>
        <p:spPr>
          <a:xfrm>
            <a:off x="809625" y="290512"/>
            <a:ext cx="4472589" cy="35755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49C3611E-7EB1-4D31-900A-FA942BD90EF3}"/>
              </a:ext>
            </a:extLst>
          </p:cNvPr>
          <p:cNvSpPr txBox="1"/>
          <p:nvPr/>
        </p:nvSpPr>
        <p:spPr>
          <a:xfrm>
            <a:off x="1612923" y="139654"/>
            <a:ext cx="9425977" cy="769441"/>
          </a:xfrm>
          <a:prstGeom prst="rect">
            <a:avLst/>
          </a:prstGeom>
          <a:noFill/>
        </p:spPr>
        <p:txBody>
          <a:bodyPr wrap="square" rtlCol="0">
            <a:spAutoFit/>
          </a:bodyPr>
          <a:lstStyle/>
          <a:p>
            <a:pPr algn="ctr"/>
            <a:r>
              <a:rPr lang="en-GB" sz="4400" dirty="0"/>
              <a:t>SUBJECT SHOWCASE- Sixth form block </a:t>
            </a:r>
          </a:p>
        </p:txBody>
      </p:sp>
      <p:graphicFrame>
        <p:nvGraphicFramePr>
          <p:cNvPr id="2" name="Table 1">
            <a:extLst>
              <a:ext uri="{FF2B5EF4-FFF2-40B4-BE49-F238E27FC236}">
                <a16:creationId xmlns:a16="http://schemas.microsoft.com/office/drawing/2014/main" id="{19EB53C7-84DD-0CCD-E3CB-8FB9E580C8C2}"/>
              </a:ext>
            </a:extLst>
          </p:cNvPr>
          <p:cNvGraphicFramePr>
            <a:graphicFrameLocks noGrp="1"/>
          </p:cNvGraphicFramePr>
          <p:nvPr>
            <p:extLst>
              <p:ext uri="{D42A27DB-BD31-4B8C-83A1-F6EECF244321}">
                <p14:modId xmlns:p14="http://schemas.microsoft.com/office/powerpoint/2010/main" val="3937037839"/>
              </p:ext>
            </p:extLst>
          </p:nvPr>
        </p:nvGraphicFramePr>
        <p:xfrm>
          <a:off x="253320" y="1403248"/>
          <a:ext cx="11531330" cy="4230534"/>
        </p:xfrm>
        <a:graphic>
          <a:graphicData uri="http://schemas.openxmlformats.org/drawingml/2006/table">
            <a:tbl>
              <a:tblPr firstRow="1" bandRow="1">
                <a:tableStyleId>{5940675A-B579-460E-94D1-54222C63F5DA}</a:tableStyleId>
              </a:tblPr>
              <a:tblGrid>
                <a:gridCol w="2327509">
                  <a:extLst>
                    <a:ext uri="{9D8B030D-6E8A-4147-A177-3AD203B41FA5}">
                      <a16:colId xmlns:a16="http://schemas.microsoft.com/office/drawing/2014/main" val="3893548160"/>
                    </a:ext>
                  </a:extLst>
                </a:gridCol>
                <a:gridCol w="9203821">
                  <a:extLst>
                    <a:ext uri="{9D8B030D-6E8A-4147-A177-3AD203B41FA5}">
                      <a16:colId xmlns:a16="http://schemas.microsoft.com/office/drawing/2014/main" val="2705426654"/>
                    </a:ext>
                  </a:extLst>
                </a:gridCol>
              </a:tblGrid>
              <a:tr h="638106">
                <a:tc>
                  <a:txBody>
                    <a:bodyPr/>
                    <a:lstStyle/>
                    <a:p>
                      <a:r>
                        <a:rPr lang="en-GB" sz="2000" b="1" dirty="0"/>
                        <a:t>6</a:t>
                      </a:r>
                      <a:r>
                        <a:rPr lang="en-GB" sz="2000" b="1" baseline="30000" dirty="0"/>
                        <a:t>th</a:t>
                      </a:r>
                      <a:r>
                        <a:rPr lang="en-GB" sz="2000" b="1" dirty="0"/>
                        <a:t> form canteen</a:t>
                      </a:r>
                    </a:p>
                  </a:txBody>
                  <a:tcPr/>
                </a:tc>
                <a:tc>
                  <a:txBody>
                    <a:bodyPr/>
                    <a:lstStyle/>
                    <a:p>
                      <a:r>
                        <a:rPr lang="en-GB" sz="2400" dirty="0"/>
                        <a:t>geography, history, P and R, languages, careers </a:t>
                      </a:r>
                    </a:p>
                  </a:txBody>
                  <a:tcPr/>
                </a:tc>
                <a:extLst>
                  <a:ext uri="{0D108BD9-81ED-4DB2-BD59-A6C34878D82A}">
                    <a16:rowId xmlns:a16="http://schemas.microsoft.com/office/drawing/2014/main" val="265048004"/>
                  </a:ext>
                </a:extLst>
              </a:tr>
              <a:tr h="658026">
                <a:tc>
                  <a:txBody>
                    <a:bodyPr/>
                    <a:lstStyle/>
                    <a:p>
                      <a:r>
                        <a:rPr lang="en-GB" sz="2000" b="1" dirty="0"/>
                        <a:t>6</a:t>
                      </a:r>
                      <a:r>
                        <a:rPr lang="en-GB" sz="2000" b="1" baseline="30000" dirty="0"/>
                        <a:t>th</a:t>
                      </a:r>
                      <a:r>
                        <a:rPr lang="en-GB" sz="2000" b="1" dirty="0"/>
                        <a:t> form theatre</a:t>
                      </a:r>
                    </a:p>
                  </a:txBody>
                  <a:tcPr/>
                </a:tc>
                <a:tc>
                  <a:txBody>
                    <a:bodyPr/>
                    <a:lstStyle/>
                    <a:p>
                      <a:r>
                        <a:rPr lang="en-GB" sz="2400" dirty="0"/>
                        <a:t>art, food, photography, textiles, design technology </a:t>
                      </a:r>
                    </a:p>
                  </a:txBody>
                  <a:tcPr/>
                </a:tc>
                <a:extLst>
                  <a:ext uri="{0D108BD9-81ED-4DB2-BD59-A6C34878D82A}">
                    <a16:rowId xmlns:a16="http://schemas.microsoft.com/office/drawing/2014/main" val="2318219677"/>
                  </a:ext>
                </a:extLst>
              </a:tr>
              <a:tr h="452927">
                <a:tc>
                  <a:txBody>
                    <a:bodyPr/>
                    <a:lstStyle/>
                    <a:p>
                      <a:r>
                        <a:rPr lang="en-GB" sz="2000" b="1" dirty="0"/>
                        <a:t>Dance studio</a:t>
                      </a:r>
                    </a:p>
                    <a:p>
                      <a:endParaRPr lang="en-GB" sz="2000" b="1" dirty="0"/>
                    </a:p>
                  </a:txBody>
                  <a:tcPr/>
                </a:tc>
                <a:tc>
                  <a:txBody>
                    <a:bodyPr/>
                    <a:lstStyle/>
                    <a:p>
                      <a:r>
                        <a:rPr lang="en-GB" sz="2400" dirty="0"/>
                        <a:t>drama, music, performing arts </a:t>
                      </a:r>
                    </a:p>
                  </a:txBody>
                  <a:tcPr/>
                </a:tc>
                <a:extLst>
                  <a:ext uri="{0D108BD9-81ED-4DB2-BD59-A6C34878D82A}">
                    <a16:rowId xmlns:a16="http://schemas.microsoft.com/office/drawing/2014/main" val="3524072569"/>
                  </a:ext>
                </a:extLst>
              </a:tr>
              <a:tr h="744454">
                <a:tc>
                  <a:txBody>
                    <a:bodyPr/>
                    <a:lstStyle/>
                    <a:p>
                      <a:r>
                        <a:rPr lang="en-GB" sz="2000" b="1" dirty="0"/>
                        <a:t>SF4</a:t>
                      </a:r>
                    </a:p>
                  </a:txBody>
                  <a:tcPr/>
                </a:tc>
                <a:tc>
                  <a:txBody>
                    <a:bodyPr/>
                    <a:lstStyle/>
                    <a:p>
                      <a:r>
                        <a:rPr lang="en-GB" sz="2400" dirty="0"/>
                        <a:t>computing </a:t>
                      </a:r>
                    </a:p>
                  </a:txBody>
                  <a:tcPr/>
                </a:tc>
                <a:extLst>
                  <a:ext uri="{0D108BD9-81ED-4DB2-BD59-A6C34878D82A}">
                    <a16:rowId xmlns:a16="http://schemas.microsoft.com/office/drawing/2014/main" val="53026136"/>
                  </a:ext>
                </a:extLst>
              </a:tr>
              <a:tr h="744454">
                <a:tc>
                  <a:txBody>
                    <a:bodyPr/>
                    <a:lstStyle/>
                    <a:p>
                      <a:r>
                        <a:rPr lang="en-GB" sz="2000" b="1" dirty="0"/>
                        <a:t>SF1</a:t>
                      </a:r>
                    </a:p>
                  </a:txBody>
                  <a:tcPr/>
                </a:tc>
                <a:tc>
                  <a:txBody>
                    <a:bodyPr/>
                    <a:lstStyle/>
                    <a:p>
                      <a:r>
                        <a:rPr lang="en-GB" sz="2400" dirty="0"/>
                        <a:t>business, sociology </a:t>
                      </a:r>
                    </a:p>
                  </a:txBody>
                  <a:tcPr/>
                </a:tc>
                <a:extLst>
                  <a:ext uri="{0D108BD9-81ED-4DB2-BD59-A6C34878D82A}">
                    <a16:rowId xmlns:a16="http://schemas.microsoft.com/office/drawing/2014/main" val="1881775790"/>
                  </a:ext>
                </a:extLst>
              </a:tr>
              <a:tr h="744454">
                <a:tc>
                  <a:txBody>
                    <a:bodyPr/>
                    <a:lstStyle/>
                    <a:p>
                      <a:r>
                        <a:rPr lang="en-GB" sz="2000" b="1" dirty="0"/>
                        <a:t>SF2</a:t>
                      </a:r>
                    </a:p>
                  </a:txBody>
                  <a:tcPr/>
                </a:tc>
                <a:tc>
                  <a:txBody>
                    <a:bodyPr/>
                    <a:lstStyle/>
                    <a:p>
                      <a:r>
                        <a:rPr lang="en-GB" sz="2400" dirty="0"/>
                        <a:t>PE, sports studies </a:t>
                      </a:r>
                    </a:p>
                  </a:txBody>
                  <a:tcPr/>
                </a:tc>
                <a:extLst>
                  <a:ext uri="{0D108BD9-81ED-4DB2-BD59-A6C34878D82A}">
                    <a16:rowId xmlns:a16="http://schemas.microsoft.com/office/drawing/2014/main" val="3653449829"/>
                  </a:ext>
                </a:extLst>
              </a:tr>
            </a:tbl>
          </a:graphicData>
        </a:graphic>
      </p:graphicFrame>
    </p:spTree>
    <p:extLst>
      <p:ext uri="{BB962C8B-B14F-4D97-AF65-F5344CB8AC3E}">
        <p14:creationId xmlns:p14="http://schemas.microsoft.com/office/powerpoint/2010/main" val="35888660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5.1|23.9"/>
</p:tagLst>
</file>

<file path=ppt/tags/tag2.xml><?xml version="1.0" encoding="utf-8"?>
<p:tagLst xmlns:a="http://schemas.openxmlformats.org/drawingml/2006/main" xmlns:r="http://schemas.openxmlformats.org/officeDocument/2006/relationships" xmlns:p="http://schemas.openxmlformats.org/presentationml/2006/main">
  <p:tag name="TIMING" val="|13.4|2.8|2|2.7|44.1|36.7"/>
</p:tagLst>
</file>

<file path=ppt/tags/tag3.xml><?xml version="1.0" encoding="utf-8"?>
<p:tagLst xmlns:a="http://schemas.openxmlformats.org/drawingml/2006/main" xmlns:r="http://schemas.openxmlformats.org/officeDocument/2006/relationships" xmlns:p="http://schemas.openxmlformats.org/presentationml/2006/main">
  <p:tag name="TIMING" val="|6|0.9|0.9|1.3|4.3|2.5|1.7|0.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418D9C12A4EB40B796EA52607ACEF4" ma:contentTypeVersion="13" ma:contentTypeDescription="Create a new document." ma:contentTypeScope="" ma:versionID="a06da00b5dd2a92e8b55531068b4572a">
  <xsd:schema xmlns:xsd="http://www.w3.org/2001/XMLSchema" xmlns:xs="http://www.w3.org/2001/XMLSchema" xmlns:p="http://schemas.microsoft.com/office/2006/metadata/properties" xmlns:ns3="0d4fc8b3-9bfc-4993-97f6-812c1ecd1dfe" xmlns:ns4="db7598e2-05d4-4946-92bf-8c600eb964c8" targetNamespace="http://schemas.microsoft.com/office/2006/metadata/properties" ma:root="true" ma:fieldsID="9ddb7094645dcd584951fdba941e3647" ns3:_="" ns4:_="">
    <xsd:import namespace="0d4fc8b3-9bfc-4993-97f6-812c1ecd1dfe"/>
    <xsd:import namespace="db7598e2-05d4-4946-92bf-8c600eb964c8"/>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4fc8b3-9bfc-4993-97f6-812c1ecd1d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b7598e2-05d4-4946-92bf-8c600eb964c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D03C77F-7C19-4890-A5E8-D9F049DD4E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d4fc8b3-9bfc-4993-97f6-812c1ecd1dfe"/>
    <ds:schemaRef ds:uri="db7598e2-05d4-4946-92bf-8c600eb964c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8A35C2-F036-41DF-BD8D-E5E2F0ADDB0E}">
  <ds:schemaRefs>
    <ds:schemaRef ds:uri="0d4fc8b3-9bfc-4993-97f6-812c1ecd1dfe"/>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purl.org/dc/terms/"/>
    <ds:schemaRef ds:uri="http://purl.org/dc/dcmitype/"/>
    <ds:schemaRef ds:uri="http://schemas.microsoft.com/office/infopath/2007/PartnerControls"/>
    <ds:schemaRef ds:uri="db7598e2-05d4-4946-92bf-8c600eb964c8"/>
    <ds:schemaRef ds:uri="http://www.w3.org/XML/1998/namespace"/>
  </ds:schemaRefs>
</ds:datastoreItem>
</file>

<file path=customXml/itemProps3.xml><?xml version="1.0" encoding="utf-8"?>
<ds:datastoreItem xmlns:ds="http://schemas.openxmlformats.org/officeDocument/2006/customXml" ds:itemID="{79AFADE0-E2E2-423E-8262-2C600887DB9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6376</TotalTime>
  <Words>1409</Words>
  <Application>Microsoft Office PowerPoint</Application>
  <PresentationFormat>Widescreen</PresentationFormat>
  <Paragraphs>188</Paragraphs>
  <Slides>13</Slides>
  <Notes>6</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13</vt:i4>
      </vt:variant>
    </vt:vector>
  </HeadingPairs>
  <TitlesOfParts>
    <vt:vector size="19" baseType="lpstr">
      <vt:lpstr>Arial</vt:lpstr>
      <vt:lpstr>Calibri</vt:lpstr>
      <vt:lpstr>Calibri Light</vt:lpstr>
      <vt:lpstr>Open Sans</vt:lpstr>
      <vt:lpstr>Office Theme</vt:lpstr>
      <vt:lpstr>Default Design</vt:lpstr>
      <vt:lpstr>PowerPoint Presentation</vt:lpstr>
      <vt:lpstr>Our aims are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Backwell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Houghton Benjamin</dc:creator>
  <cp:lastModifiedBy>Mason Clara</cp:lastModifiedBy>
  <cp:revision>59</cp:revision>
  <dcterms:created xsi:type="dcterms:W3CDTF">2021-01-22T08:34:10Z</dcterms:created>
  <dcterms:modified xsi:type="dcterms:W3CDTF">2025-01-30T15:06:11Z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0x01010018418D9C12A4EB40B796EA52607ACEF4</vt:lpwstr>
  </property>
</Properties>
</file>